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6" r:id="rId2"/>
    <p:sldId id="279" r:id="rId3"/>
    <p:sldId id="260" r:id="rId4"/>
    <p:sldId id="257" r:id="rId5"/>
    <p:sldId id="268" r:id="rId6"/>
    <p:sldId id="277" r:id="rId7"/>
    <p:sldId id="280" r:id="rId8"/>
    <p:sldId id="269" r:id="rId9"/>
    <p:sldId id="273" r:id="rId10"/>
    <p:sldId id="274" r:id="rId11"/>
    <p:sldId id="275" r:id="rId12"/>
    <p:sldId id="276" r:id="rId13"/>
    <p:sldId id="272" r:id="rId14"/>
    <p:sldId id="281" r:id="rId15"/>
  </p:sldIdLst>
  <p:sldSz cx="12192000" cy="6858000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CC"/>
    <a:srgbClr val="FF0066"/>
    <a:srgbClr val="FF3399"/>
    <a:srgbClr val="FFFF00"/>
    <a:srgbClr val="FFFF66"/>
    <a:srgbClr val="FF66CC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6" d="100"/>
          <a:sy n="86" d="100"/>
        </p:scale>
        <p:origin x="300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504DF2C-4517-42B5-B8F1-A1A574F876E5}" type="doc">
      <dgm:prSet loTypeId="urn:microsoft.com/office/officeart/2009/3/layout/StepUpProcess" loCatId="process" qsTypeId="urn:microsoft.com/office/officeart/2005/8/quickstyle/3d4" qsCatId="3D" csTypeId="urn:microsoft.com/office/officeart/2005/8/colors/accent3_2" csCatId="accent3" phldr="1"/>
      <dgm:spPr/>
      <dgm:t>
        <a:bodyPr/>
        <a:lstStyle/>
        <a:p>
          <a:endParaRPr lang="ru-RU"/>
        </a:p>
      </dgm:t>
    </dgm:pt>
    <dgm:pt modelId="{FB284A89-4B35-493A-9D87-8A6FD6DB2B89}">
      <dgm:prSet phldrT="[Текст]" custT="1"/>
      <dgm:spPr/>
      <dgm:t>
        <a:bodyPr/>
        <a:lstStyle/>
        <a:p>
          <a:pPr algn="ctr">
            <a:lnSpc>
              <a:spcPct val="90000"/>
            </a:lnSpc>
          </a:pPr>
          <a:r>
            <a:rPr lang="uk-UA" sz="24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rPr>
            <a:t>06.02 – </a:t>
          </a:r>
        </a:p>
        <a:p>
          <a:pPr algn="ctr">
            <a:lnSpc>
              <a:spcPct val="90000"/>
            </a:lnSpc>
          </a:pPr>
          <a:r>
            <a:rPr lang="uk-UA" sz="24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rPr>
            <a:t>19.03.2018  </a:t>
          </a:r>
        </a:p>
        <a:p>
          <a:pPr algn="ctr">
            <a:lnSpc>
              <a:spcPct val="90000"/>
            </a:lnSpc>
          </a:pPr>
          <a:r>
            <a:rPr lang="uk-UA" sz="1600" dirty="0" smtClean="0">
              <a:latin typeface="+mn-lt"/>
            </a:rPr>
            <a:t>Реєстрація на ЗНО</a:t>
          </a:r>
        </a:p>
        <a:p>
          <a:pPr algn="ctr">
            <a:lnSpc>
              <a:spcPct val="90000"/>
            </a:lnSpc>
          </a:pPr>
          <a:r>
            <a:rPr lang="uk-UA" sz="1600" dirty="0" smtClean="0">
              <a:latin typeface="+mn-lt"/>
            </a:rPr>
            <a:t>на сайті </a:t>
          </a:r>
          <a:r>
            <a:rPr lang="en-US" sz="1600" u="sng" dirty="0" smtClean="0">
              <a:latin typeface="+mn-lt"/>
            </a:rPr>
            <a:t>testportal.gov.ua</a:t>
          </a:r>
          <a:r>
            <a:rPr lang="uk-UA" sz="1600" dirty="0" smtClean="0">
              <a:latin typeface="+mn-lt"/>
            </a:rPr>
            <a:t>  </a:t>
          </a:r>
        </a:p>
        <a:p>
          <a:pPr algn="l">
            <a:lnSpc>
              <a:spcPct val="100000"/>
            </a:lnSpc>
          </a:pPr>
          <a:endParaRPr lang="uk-UA" sz="1400" dirty="0" smtClean="0">
            <a:latin typeface="+mn-lt"/>
          </a:endParaRPr>
        </a:p>
      </dgm:t>
    </dgm:pt>
    <dgm:pt modelId="{FA7D1B41-C020-490F-B2F2-38A112549F53}" type="parTrans" cxnId="{5023E58C-D115-4928-B3FC-49DC76990BC1}">
      <dgm:prSet/>
      <dgm:spPr/>
      <dgm:t>
        <a:bodyPr/>
        <a:lstStyle/>
        <a:p>
          <a:pPr algn="ctr"/>
          <a:endParaRPr lang="ru-RU" sz="2400">
            <a:latin typeface="+mn-lt"/>
          </a:endParaRPr>
        </a:p>
      </dgm:t>
    </dgm:pt>
    <dgm:pt modelId="{1B1E6BE3-E724-4127-A7B5-E9440442EFE0}" type="sibTrans" cxnId="{5023E58C-D115-4928-B3FC-49DC76990BC1}">
      <dgm:prSet/>
      <dgm:spPr/>
      <dgm:t>
        <a:bodyPr/>
        <a:lstStyle/>
        <a:p>
          <a:pPr algn="ctr"/>
          <a:endParaRPr lang="ru-RU" sz="2400">
            <a:latin typeface="+mn-lt"/>
          </a:endParaRPr>
        </a:p>
      </dgm:t>
    </dgm:pt>
    <dgm:pt modelId="{97C2E7B8-5AEA-40F3-87D4-E66045653082}">
      <dgm:prSet phldrT="[Текст]" custT="1"/>
      <dgm:spPr/>
      <dgm:t>
        <a:bodyPr/>
        <a:lstStyle/>
        <a:p>
          <a:pPr algn="ctr"/>
          <a:r>
            <a:rPr lang="uk-UA" sz="24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rPr>
            <a:t>06.02 -</a:t>
          </a:r>
        </a:p>
        <a:p>
          <a:pPr algn="ctr"/>
          <a:r>
            <a:rPr lang="uk-UA" sz="24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rPr>
            <a:t>02.04.2018 </a:t>
          </a:r>
          <a:r>
            <a:rPr lang="uk-UA" sz="2400" dirty="0" smtClean="0">
              <a:solidFill>
                <a:schemeClr val="tx1"/>
              </a:solidFill>
              <a:latin typeface="+mn-lt"/>
            </a:rPr>
            <a:t> </a:t>
          </a:r>
        </a:p>
        <a:p>
          <a:pPr algn="ctr"/>
          <a:r>
            <a:rPr lang="uk-UA" sz="1600" dirty="0" smtClean="0">
              <a:latin typeface="+mn-lt"/>
            </a:rPr>
            <a:t>Внесення змін до реєстраційних даних (перереєстрація)</a:t>
          </a:r>
          <a:endParaRPr lang="ru-RU" sz="1600" dirty="0">
            <a:latin typeface="+mn-lt"/>
          </a:endParaRPr>
        </a:p>
      </dgm:t>
    </dgm:pt>
    <dgm:pt modelId="{DC5C1DBB-EFA1-42C3-9BC7-46603EE45C3C}" type="parTrans" cxnId="{6F228822-BB69-436A-BF06-9054BBEB5236}">
      <dgm:prSet/>
      <dgm:spPr/>
      <dgm:t>
        <a:bodyPr/>
        <a:lstStyle/>
        <a:p>
          <a:pPr algn="ctr"/>
          <a:endParaRPr lang="ru-RU" sz="2400">
            <a:latin typeface="+mn-lt"/>
          </a:endParaRPr>
        </a:p>
      </dgm:t>
    </dgm:pt>
    <dgm:pt modelId="{4B829E79-CF95-41E2-924B-3ABC8428E6D5}" type="sibTrans" cxnId="{6F228822-BB69-436A-BF06-9054BBEB5236}">
      <dgm:prSet/>
      <dgm:spPr/>
      <dgm:t>
        <a:bodyPr/>
        <a:lstStyle/>
        <a:p>
          <a:pPr algn="ctr"/>
          <a:endParaRPr lang="ru-RU" sz="2400">
            <a:latin typeface="+mn-lt"/>
          </a:endParaRPr>
        </a:p>
      </dgm:t>
    </dgm:pt>
    <dgm:pt modelId="{E42517F9-3E00-40CC-BCD6-1C521E011435}">
      <dgm:prSet phldrT="[Текст]" custT="1"/>
      <dgm:spPr/>
      <dgm:t>
        <a:bodyPr/>
        <a:lstStyle/>
        <a:p>
          <a:pPr algn="ctr"/>
          <a:r>
            <a:rPr lang="uk-UA" sz="24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rPr>
            <a:t>До 30.04.2018  </a:t>
          </a:r>
        </a:p>
        <a:p>
          <a:pPr algn="ctr"/>
          <a:r>
            <a:rPr lang="uk-UA" sz="1600" dirty="0" smtClean="0">
              <a:latin typeface="+mn-lt"/>
            </a:rPr>
            <a:t>Розміщення запрошень-перепусток на інформаційних сторінках учасників (роздруковуються самостійно)</a:t>
          </a:r>
          <a:endParaRPr lang="ru-RU" sz="1600" dirty="0">
            <a:latin typeface="+mn-lt"/>
          </a:endParaRPr>
        </a:p>
      </dgm:t>
    </dgm:pt>
    <dgm:pt modelId="{014448EB-6D8B-4D80-B797-965ABF24EF50}" type="parTrans" cxnId="{2EC0B08A-3D36-4FE0-B506-8A1B901FF107}">
      <dgm:prSet/>
      <dgm:spPr/>
      <dgm:t>
        <a:bodyPr/>
        <a:lstStyle/>
        <a:p>
          <a:pPr algn="ctr"/>
          <a:endParaRPr lang="ru-RU" sz="2400">
            <a:latin typeface="+mn-lt"/>
          </a:endParaRPr>
        </a:p>
      </dgm:t>
    </dgm:pt>
    <dgm:pt modelId="{4EB5A008-6571-4D74-BAAD-62F4433B2DD5}" type="sibTrans" cxnId="{2EC0B08A-3D36-4FE0-B506-8A1B901FF107}">
      <dgm:prSet/>
      <dgm:spPr/>
      <dgm:t>
        <a:bodyPr/>
        <a:lstStyle/>
        <a:p>
          <a:pPr algn="ctr"/>
          <a:endParaRPr lang="ru-RU" sz="2400">
            <a:latin typeface="+mn-lt"/>
          </a:endParaRPr>
        </a:p>
      </dgm:t>
    </dgm:pt>
    <dgm:pt modelId="{352D93BE-BADD-415B-9AC8-F43ADBA10178}">
      <dgm:prSet custT="1"/>
      <dgm:spPr/>
      <dgm:t>
        <a:bodyPr/>
        <a:lstStyle/>
        <a:p>
          <a:pPr algn="ctr"/>
          <a:r>
            <a:rPr lang="uk-UA" sz="1800" b="1" dirty="0" smtClean="0">
              <a:solidFill>
                <a:srgbClr val="FF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rPr>
            <a:t> </a:t>
          </a:r>
          <a:r>
            <a:rPr lang="uk-UA" sz="24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rPr>
            <a:t>22.05 - 13.06.2018  </a:t>
          </a:r>
        </a:p>
        <a:p>
          <a:pPr algn="ctr"/>
          <a:r>
            <a:rPr lang="uk-UA" sz="1600" dirty="0" smtClean="0">
              <a:latin typeface="+mn-lt"/>
            </a:rPr>
            <a:t>Проведення основної сесії ЗНО</a:t>
          </a:r>
          <a:endParaRPr lang="ru-RU" sz="1600" dirty="0">
            <a:latin typeface="+mn-lt"/>
          </a:endParaRPr>
        </a:p>
      </dgm:t>
    </dgm:pt>
    <dgm:pt modelId="{E0AB440C-1A1B-4C26-B4A0-46F24089DFEA}" type="parTrans" cxnId="{7E2A6C45-AD2E-4057-B8AA-E0CA7E4341F5}">
      <dgm:prSet/>
      <dgm:spPr/>
      <dgm:t>
        <a:bodyPr/>
        <a:lstStyle/>
        <a:p>
          <a:pPr algn="ctr"/>
          <a:endParaRPr lang="ru-RU" sz="2400">
            <a:latin typeface="+mn-lt"/>
          </a:endParaRPr>
        </a:p>
      </dgm:t>
    </dgm:pt>
    <dgm:pt modelId="{D5567CF3-DBC2-4569-9D87-AFC061CD7CD0}" type="sibTrans" cxnId="{7E2A6C45-AD2E-4057-B8AA-E0CA7E4341F5}">
      <dgm:prSet/>
      <dgm:spPr/>
      <dgm:t>
        <a:bodyPr/>
        <a:lstStyle/>
        <a:p>
          <a:pPr algn="ctr"/>
          <a:endParaRPr lang="ru-RU" sz="2400">
            <a:latin typeface="+mn-lt"/>
          </a:endParaRPr>
        </a:p>
      </dgm:t>
    </dgm:pt>
    <dgm:pt modelId="{BD65E9CC-1EE3-45FA-9A5F-D60230767EBD}">
      <dgm:prSet custT="1"/>
      <dgm:spPr/>
      <dgm:t>
        <a:bodyPr/>
        <a:lstStyle/>
        <a:p>
          <a:pPr algn="ctr"/>
          <a:r>
            <a:rPr lang="uk-UA" sz="24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rPr>
            <a:t>До 21.06.2018  </a:t>
          </a:r>
        </a:p>
        <a:p>
          <a:pPr algn="ctr"/>
          <a:r>
            <a:rPr lang="uk-UA" sz="1800" b="1" dirty="0" smtClean="0">
              <a:solidFill>
                <a:srgbClr val="FF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rPr>
            <a:t> </a:t>
          </a:r>
          <a:r>
            <a:rPr lang="uk-UA" sz="1600" dirty="0" smtClean="0">
              <a:latin typeface="+mn-lt"/>
            </a:rPr>
            <a:t>Розміщення результатів ЗНО на інформаційних сторінках учасників</a:t>
          </a:r>
          <a:endParaRPr lang="ru-RU" sz="1600" dirty="0">
            <a:latin typeface="+mn-lt"/>
          </a:endParaRPr>
        </a:p>
      </dgm:t>
    </dgm:pt>
    <dgm:pt modelId="{AE72C902-C9B5-4DE8-BFFF-F2B6999B223B}" type="parTrans" cxnId="{9AB017C1-6B8A-4DEF-B998-26F82B2203AF}">
      <dgm:prSet/>
      <dgm:spPr/>
      <dgm:t>
        <a:bodyPr/>
        <a:lstStyle/>
        <a:p>
          <a:pPr algn="ctr"/>
          <a:endParaRPr lang="ru-RU" sz="2400">
            <a:latin typeface="+mn-lt"/>
          </a:endParaRPr>
        </a:p>
      </dgm:t>
    </dgm:pt>
    <dgm:pt modelId="{58261173-F572-43C8-9B06-E4EB645BCA5B}" type="sibTrans" cxnId="{9AB017C1-6B8A-4DEF-B998-26F82B2203AF}">
      <dgm:prSet/>
      <dgm:spPr/>
      <dgm:t>
        <a:bodyPr/>
        <a:lstStyle/>
        <a:p>
          <a:pPr algn="ctr"/>
          <a:endParaRPr lang="ru-RU" sz="2400">
            <a:latin typeface="+mn-lt"/>
          </a:endParaRPr>
        </a:p>
      </dgm:t>
    </dgm:pt>
    <dgm:pt modelId="{2FFB8CB2-4D3E-4528-8F2D-2E870F932E8B}" type="pres">
      <dgm:prSet presAssocID="{5504DF2C-4517-42B5-B8F1-A1A574F876E5}" presName="rootnode" presStyleCnt="0">
        <dgm:presLayoutVars>
          <dgm:chMax/>
          <dgm:chPref/>
          <dgm:dir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3FDEB9D3-AA78-4805-8A75-17322D4C9B5F}" type="pres">
      <dgm:prSet presAssocID="{FB284A89-4B35-493A-9D87-8A6FD6DB2B89}" presName="composite" presStyleCnt="0"/>
      <dgm:spPr/>
    </dgm:pt>
    <dgm:pt modelId="{8E1B84E4-C8B1-4F00-9BE0-44A011C0EA98}" type="pres">
      <dgm:prSet presAssocID="{FB284A89-4B35-493A-9D87-8A6FD6DB2B89}" presName="LShape" presStyleLbl="alignNode1" presStyleIdx="0" presStyleCnt="9"/>
      <dgm:spPr/>
    </dgm:pt>
    <dgm:pt modelId="{61287AA8-230E-4214-92F3-D6D2877A34F4}" type="pres">
      <dgm:prSet presAssocID="{FB284A89-4B35-493A-9D87-8A6FD6DB2B89}" presName="ParentText" presStyleLbl="revTx" presStyleIdx="0" presStyleCnt="5" custScaleX="125342" custLinFactNeighborX="-131" custLinFactNeighborY="-241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E4BFC89-C3A6-493E-8FBC-7B11D7C199CE}" type="pres">
      <dgm:prSet presAssocID="{FB284A89-4B35-493A-9D87-8A6FD6DB2B89}" presName="Triangle" presStyleLbl="alignNode1" presStyleIdx="1" presStyleCnt="9"/>
      <dgm:spPr>
        <a:solidFill>
          <a:srgbClr val="FFFF66"/>
        </a:solidFill>
      </dgm:spPr>
      <dgm:t>
        <a:bodyPr/>
        <a:lstStyle/>
        <a:p>
          <a:endParaRPr lang="ru-RU"/>
        </a:p>
      </dgm:t>
    </dgm:pt>
    <dgm:pt modelId="{A063BAE6-E83B-42EB-9B60-A00562C37D28}" type="pres">
      <dgm:prSet presAssocID="{1B1E6BE3-E724-4127-A7B5-E9440442EFE0}" presName="sibTrans" presStyleCnt="0"/>
      <dgm:spPr/>
    </dgm:pt>
    <dgm:pt modelId="{6C876CC4-0FC3-4E79-AA5D-E75A7912E650}" type="pres">
      <dgm:prSet presAssocID="{1B1E6BE3-E724-4127-A7B5-E9440442EFE0}" presName="space" presStyleCnt="0"/>
      <dgm:spPr/>
    </dgm:pt>
    <dgm:pt modelId="{208D2B7A-A41A-4093-96AE-0F9D55105282}" type="pres">
      <dgm:prSet presAssocID="{97C2E7B8-5AEA-40F3-87D4-E66045653082}" presName="composite" presStyleCnt="0"/>
      <dgm:spPr/>
    </dgm:pt>
    <dgm:pt modelId="{7E101DC6-582B-46E7-B6B7-3365B72A66D9}" type="pres">
      <dgm:prSet presAssocID="{97C2E7B8-5AEA-40F3-87D4-E66045653082}" presName="LShape" presStyleLbl="alignNode1" presStyleIdx="2" presStyleCnt="9"/>
      <dgm:spPr/>
    </dgm:pt>
    <dgm:pt modelId="{59B041BC-0083-4B1E-8528-DD62BFB4ED3E}" type="pres">
      <dgm:prSet presAssocID="{97C2E7B8-5AEA-40F3-87D4-E66045653082}" presName="ParentText" presStyleLbl="revTx" presStyleIdx="1" presStyleCnt="5" custScaleX="123411" custLinFactNeighborX="1234" custLinFactNeighborY="167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2A4261F-6443-4087-BE1D-D5054F0FEE51}" type="pres">
      <dgm:prSet presAssocID="{97C2E7B8-5AEA-40F3-87D4-E66045653082}" presName="Triangle" presStyleLbl="alignNode1" presStyleIdx="3" presStyleCnt="9"/>
      <dgm:spPr>
        <a:solidFill>
          <a:srgbClr val="FFFF66"/>
        </a:solidFill>
      </dgm:spPr>
      <dgm:t>
        <a:bodyPr/>
        <a:lstStyle/>
        <a:p>
          <a:endParaRPr lang="ru-RU"/>
        </a:p>
      </dgm:t>
    </dgm:pt>
    <dgm:pt modelId="{8183CBFD-FF22-4C3A-9A45-E192E315148A}" type="pres">
      <dgm:prSet presAssocID="{4B829E79-CF95-41E2-924B-3ABC8428E6D5}" presName="sibTrans" presStyleCnt="0"/>
      <dgm:spPr/>
    </dgm:pt>
    <dgm:pt modelId="{3C1CFD6A-C65E-497C-82EF-798DD5BA088B}" type="pres">
      <dgm:prSet presAssocID="{4B829E79-CF95-41E2-924B-3ABC8428E6D5}" presName="space" presStyleCnt="0"/>
      <dgm:spPr/>
    </dgm:pt>
    <dgm:pt modelId="{9CD6AF98-2C41-4A66-81B1-BADE86D0C019}" type="pres">
      <dgm:prSet presAssocID="{E42517F9-3E00-40CC-BCD6-1C521E011435}" presName="composite" presStyleCnt="0"/>
      <dgm:spPr/>
    </dgm:pt>
    <dgm:pt modelId="{12CD8539-3F07-4643-9D4D-D52EC891BB50}" type="pres">
      <dgm:prSet presAssocID="{E42517F9-3E00-40CC-BCD6-1C521E011435}" presName="LShape" presStyleLbl="alignNode1" presStyleIdx="4" presStyleCnt="9" custScaleX="110000" custScaleY="110000"/>
      <dgm:spPr/>
    </dgm:pt>
    <dgm:pt modelId="{0924CB4F-5E25-4784-BF11-3D86D744E8FC}" type="pres">
      <dgm:prSet presAssocID="{E42517F9-3E00-40CC-BCD6-1C521E011435}" presName="ParentText" presStyleLbl="revTx" presStyleIdx="2" presStyleCnt="5" custScaleX="128729" custLinFactNeighborX="2510" custLinFactNeighborY="376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58A23DC-6185-497C-9D8C-0787F9A58FDA}" type="pres">
      <dgm:prSet presAssocID="{E42517F9-3E00-40CC-BCD6-1C521E011435}" presName="Triangle" presStyleLbl="alignNode1" presStyleIdx="5" presStyleCnt="9"/>
      <dgm:spPr>
        <a:solidFill>
          <a:srgbClr val="FFFF66"/>
        </a:solidFill>
      </dgm:spPr>
      <dgm:t>
        <a:bodyPr/>
        <a:lstStyle/>
        <a:p>
          <a:endParaRPr lang="ru-RU"/>
        </a:p>
      </dgm:t>
    </dgm:pt>
    <dgm:pt modelId="{E3ADAC99-B601-4812-AAF3-289B682A9BDF}" type="pres">
      <dgm:prSet presAssocID="{4EB5A008-6571-4D74-BAAD-62F4433B2DD5}" presName="sibTrans" presStyleCnt="0"/>
      <dgm:spPr/>
    </dgm:pt>
    <dgm:pt modelId="{D51D813B-652B-40AE-BAB8-E6FAC187B7C4}" type="pres">
      <dgm:prSet presAssocID="{4EB5A008-6571-4D74-BAAD-62F4433B2DD5}" presName="space" presStyleCnt="0"/>
      <dgm:spPr/>
    </dgm:pt>
    <dgm:pt modelId="{8291194F-83BA-471A-A1C4-846C0A15A172}" type="pres">
      <dgm:prSet presAssocID="{352D93BE-BADD-415B-9AC8-F43ADBA10178}" presName="composite" presStyleCnt="0"/>
      <dgm:spPr/>
    </dgm:pt>
    <dgm:pt modelId="{4927652E-C41B-4F4E-8BFC-D2BA962C9459}" type="pres">
      <dgm:prSet presAssocID="{352D93BE-BADD-415B-9AC8-F43ADBA10178}" presName="LShape" presStyleLbl="alignNode1" presStyleIdx="6" presStyleCnt="9"/>
      <dgm:spPr/>
    </dgm:pt>
    <dgm:pt modelId="{B1349B21-72D1-469C-8D47-FC94CF8F1F6E}" type="pres">
      <dgm:prSet presAssocID="{352D93BE-BADD-415B-9AC8-F43ADBA10178}" presName="ParentText" presStyleLbl="revTx" presStyleIdx="3" presStyleCnt="5" custScaleX="108123" custLinFactNeighborX="-1356" custLinFactNeighborY="162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4E8C16E-7A12-4179-96C3-DA8ECD321B06}" type="pres">
      <dgm:prSet presAssocID="{352D93BE-BADD-415B-9AC8-F43ADBA10178}" presName="Triangle" presStyleLbl="alignNode1" presStyleIdx="7" presStyleCnt="9"/>
      <dgm:spPr>
        <a:solidFill>
          <a:srgbClr val="FFFF66"/>
        </a:solidFill>
      </dgm:spPr>
      <dgm:t>
        <a:bodyPr/>
        <a:lstStyle/>
        <a:p>
          <a:endParaRPr lang="ru-RU"/>
        </a:p>
      </dgm:t>
    </dgm:pt>
    <dgm:pt modelId="{BE819B06-18B6-4D5D-94B4-27E3A646BD4B}" type="pres">
      <dgm:prSet presAssocID="{D5567CF3-DBC2-4569-9D87-AFC061CD7CD0}" presName="sibTrans" presStyleCnt="0"/>
      <dgm:spPr/>
    </dgm:pt>
    <dgm:pt modelId="{EE2D3C1C-4341-4D03-8D53-96328080683C}" type="pres">
      <dgm:prSet presAssocID="{D5567CF3-DBC2-4569-9D87-AFC061CD7CD0}" presName="space" presStyleCnt="0"/>
      <dgm:spPr/>
    </dgm:pt>
    <dgm:pt modelId="{C15B9568-AA52-4030-A2E5-79DE3323BDE0}" type="pres">
      <dgm:prSet presAssocID="{BD65E9CC-1EE3-45FA-9A5F-D60230767EBD}" presName="composite" presStyleCnt="0"/>
      <dgm:spPr/>
    </dgm:pt>
    <dgm:pt modelId="{A9ABC4EE-A85A-449F-ABFD-43535677DB0F}" type="pres">
      <dgm:prSet presAssocID="{BD65E9CC-1EE3-45FA-9A5F-D60230767EBD}" presName="LShape" presStyleLbl="alignNode1" presStyleIdx="8" presStyleCnt="9" custLinFactNeighborX="-8350" custLinFactNeighborY="-1698"/>
      <dgm:spPr/>
    </dgm:pt>
    <dgm:pt modelId="{3C4673DB-32D5-45BA-9F3D-074BE20D71E7}" type="pres">
      <dgm:prSet presAssocID="{BD65E9CC-1EE3-45FA-9A5F-D60230767EBD}" presName="ParentText" presStyleLbl="revTx" presStyleIdx="4" presStyleCnt="5" custScaleX="117517" custLinFactNeighborX="-6194" custLinFactNeighborY="59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E2A6C45-AD2E-4057-B8AA-E0CA7E4341F5}" srcId="{5504DF2C-4517-42B5-B8F1-A1A574F876E5}" destId="{352D93BE-BADD-415B-9AC8-F43ADBA10178}" srcOrd="3" destOrd="0" parTransId="{E0AB440C-1A1B-4C26-B4A0-46F24089DFEA}" sibTransId="{D5567CF3-DBC2-4569-9D87-AFC061CD7CD0}"/>
    <dgm:cxn modelId="{9AB017C1-6B8A-4DEF-B998-26F82B2203AF}" srcId="{5504DF2C-4517-42B5-B8F1-A1A574F876E5}" destId="{BD65E9CC-1EE3-45FA-9A5F-D60230767EBD}" srcOrd="4" destOrd="0" parTransId="{AE72C902-C9B5-4DE8-BFFF-F2B6999B223B}" sibTransId="{58261173-F572-43C8-9B06-E4EB645BCA5B}"/>
    <dgm:cxn modelId="{4305E4A5-F23F-44CF-A64B-742B43A97E9B}" type="presOf" srcId="{FB284A89-4B35-493A-9D87-8A6FD6DB2B89}" destId="{61287AA8-230E-4214-92F3-D6D2877A34F4}" srcOrd="0" destOrd="0" presId="urn:microsoft.com/office/officeart/2009/3/layout/StepUpProcess"/>
    <dgm:cxn modelId="{BF397D0F-A809-469D-BEBF-59BBCE07EDA4}" type="presOf" srcId="{5504DF2C-4517-42B5-B8F1-A1A574F876E5}" destId="{2FFB8CB2-4D3E-4528-8F2D-2E870F932E8B}" srcOrd="0" destOrd="0" presId="urn:microsoft.com/office/officeart/2009/3/layout/StepUpProcess"/>
    <dgm:cxn modelId="{2EC0B08A-3D36-4FE0-B506-8A1B901FF107}" srcId="{5504DF2C-4517-42B5-B8F1-A1A574F876E5}" destId="{E42517F9-3E00-40CC-BCD6-1C521E011435}" srcOrd="2" destOrd="0" parTransId="{014448EB-6D8B-4D80-B797-965ABF24EF50}" sibTransId="{4EB5A008-6571-4D74-BAAD-62F4433B2DD5}"/>
    <dgm:cxn modelId="{E5A94E7D-7BCF-4F74-8464-7BB11907B0E1}" type="presOf" srcId="{E42517F9-3E00-40CC-BCD6-1C521E011435}" destId="{0924CB4F-5E25-4784-BF11-3D86D744E8FC}" srcOrd="0" destOrd="0" presId="urn:microsoft.com/office/officeart/2009/3/layout/StepUpProcess"/>
    <dgm:cxn modelId="{F6974D28-F32D-4BFA-8687-2CD6D2295C84}" type="presOf" srcId="{352D93BE-BADD-415B-9AC8-F43ADBA10178}" destId="{B1349B21-72D1-469C-8D47-FC94CF8F1F6E}" srcOrd="0" destOrd="0" presId="urn:microsoft.com/office/officeart/2009/3/layout/StepUpProcess"/>
    <dgm:cxn modelId="{A689875C-0777-4E1E-8FA1-AE6C97E53B37}" type="presOf" srcId="{97C2E7B8-5AEA-40F3-87D4-E66045653082}" destId="{59B041BC-0083-4B1E-8528-DD62BFB4ED3E}" srcOrd="0" destOrd="0" presId="urn:microsoft.com/office/officeart/2009/3/layout/StepUpProcess"/>
    <dgm:cxn modelId="{8E11DEAE-0403-4921-A133-73B6BD863BDA}" type="presOf" srcId="{BD65E9CC-1EE3-45FA-9A5F-D60230767EBD}" destId="{3C4673DB-32D5-45BA-9F3D-074BE20D71E7}" srcOrd="0" destOrd="0" presId="urn:microsoft.com/office/officeart/2009/3/layout/StepUpProcess"/>
    <dgm:cxn modelId="{5023E58C-D115-4928-B3FC-49DC76990BC1}" srcId="{5504DF2C-4517-42B5-B8F1-A1A574F876E5}" destId="{FB284A89-4B35-493A-9D87-8A6FD6DB2B89}" srcOrd="0" destOrd="0" parTransId="{FA7D1B41-C020-490F-B2F2-38A112549F53}" sibTransId="{1B1E6BE3-E724-4127-A7B5-E9440442EFE0}"/>
    <dgm:cxn modelId="{6F228822-BB69-436A-BF06-9054BBEB5236}" srcId="{5504DF2C-4517-42B5-B8F1-A1A574F876E5}" destId="{97C2E7B8-5AEA-40F3-87D4-E66045653082}" srcOrd="1" destOrd="0" parTransId="{DC5C1DBB-EFA1-42C3-9BC7-46603EE45C3C}" sibTransId="{4B829E79-CF95-41E2-924B-3ABC8428E6D5}"/>
    <dgm:cxn modelId="{4CB1B1BC-D7A7-4F78-9843-47726AA2570E}" type="presParOf" srcId="{2FFB8CB2-4D3E-4528-8F2D-2E870F932E8B}" destId="{3FDEB9D3-AA78-4805-8A75-17322D4C9B5F}" srcOrd="0" destOrd="0" presId="urn:microsoft.com/office/officeart/2009/3/layout/StepUpProcess"/>
    <dgm:cxn modelId="{39A0084F-A662-43A5-A65D-8A51DD856217}" type="presParOf" srcId="{3FDEB9D3-AA78-4805-8A75-17322D4C9B5F}" destId="{8E1B84E4-C8B1-4F00-9BE0-44A011C0EA98}" srcOrd="0" destOrd="0" presId="urn:microsoft.com/office/officeart/2009/3/layout/StepUpProcess"/>
    <dgm:cxn modelId="{0C90C6CB-4430-4870-945B-61AD06EE42B1}" type="presParOf" srcId="{3FDEB9D3-AA78-4805-8A75-17322D4C9B5F}" destId="{61287AA8-230E-4214-92F3-D6D2877A34F4}" srcOrd="1" destOrd="0" presId="urn:microsoft.com/office/officeart/2009/3/layout/StepUpProcess"/>
    <dgm:cxn modelId="{91BDFAB4-4536-4BCE-8212-2360A7287C48}" type="presParOf" srcId="{3FDEB9D3-AA78-4805-8A75-17322D4C9B5F}" destId="{3E4BFC89-C3A6-493E-8FBC-7B11D7C199CE}" srcOrd="2" destOrd="0" presId="urn:microsoft.com/office/officeart/2009/3/layout/StepUpProcess"/>
    <dgm:cxn modelId="{A11A0A13-8D29-4121-94D5-A473F333331E}" type="presParOf" srcId="{2FFB8CB2-4D3E-4528-8F2D-2E870F932E8B}" destId="{A063BAE6-E83B-42EB-9B60-A00562C37D28}" srcOrd="1" destOrd="0" presId="urn:microsoft.com/office/officeart/2009/3/layout/StepUpProcess"/>
    <dgm:cxn modelId="{B00C8A1F-E3E1-41AD-B5BD-FF4FF62CE3A8}" type="presParOf" srcId="{A063BAE6-E83B-42EB-9B60-A00562C37D28}" destId="{6C876CC4-0FC3-4E79-AA5D-E75A7912E650}" srcOrd="0" destOrd="0" presId="urn:microsoft.com/office/officeart/2009/3/layout/StepUpProcess"/>
    <dgm:cxn modelId="{CF0E7092-BC72-4C4D-A268-97C8F94B6DD0}" type="presParOf" srcId="{2FFB8CB2-4D3E-4528-8F2D-2E870F932E8B}" destId="{208D2B7A-A41A-4093-96AE-0F9D55105282}" srcOrd="2" destOrd="0" presId="urn:microsoft.com/office/officeart/2009/3/layout/StepUpProcess"/>
    <dgm:cxn modelId="{A17F9482-3DF2-4AC2-BE11-831F30538DD9}" type="presParOf" srcId="{208D2B7A-A41A-4093-96AE-0F9D55105282}" destId="{7E101DC6-582B-46E7-B6B7-3365B72A66D9}" srcOrd="0" destOrd="0" presId="urn:microsoft.com/office/officeart/2009/3/layout/StepUpProcess"/>
    <dgm:cxn modelId="{300618B0-7D78-480F-8931-970484FA19D5}" type="presParOf" srcId="{208D2B7A-A41A-4093-96AE-0F9D55105282}" destId="{59B041BC-0083-4B1E-8528-DD62BFB4ED3E}" srcOrd="1" destOrd="0" presId="urn:microsoft.com/office/officeart/2009/3/layout/StepUpProcess"/>
    <dgm:cxn modelId="{7C424682-B0C0-4A48-89AF-7C10C53E5739}" type="presParOf" srcId="{208D2B7A-A41A-4093-96AE-0F9D55105282}" destId="{82A4261F-6443-4087-BE1D-D5054F0FEE51}" srcOrd="2" destOrd="0" presId="urn:microsoft.com/office/officeart/2009/3/layout/StepUpProcess"/>
    <dgm:cxn modelId="{B2EA67C5-D4B6-4D51-8E27-988CC60AD85F}" type="presParOf" srcId="{2FFB8CB2-4D3E-4528-8F2D-2E870F932E8B}" destId="{8183CBFD-FF22-4C3A-9A45-E192E315148A}" srcOrd="3" destOrd="0" presId="urn:microsoft.com/office/officeart/2009/3/layout/StepUpProcess"/>
    <dgm:cxn modelId="{264707AE-F53D-4A1B-B992-6CAF20578364}" type="presParOf" srcId="{8183CBFD-FF22-4C3A-9A45-E192E315148A}" destId="{3C1CFD6A-C65E-497C-82EF-798DD5BA088B}" srcOrd="0" destOrd="0" presId="urn:microsoft.com/office/officeart/2009/3/layout/StepUpProcess"/>
    <dgm:cxn modelId="{1FB87267-94E7-47AC-86E3-2A6047F05EE1}" type="presParOf" srcId="{2FFB8CB2-4D3E-4528-8F2D-2E870F932E8B}" destId="{9CD6AF98-2C41-4A66-81B1-BADE86D0C019}" srcOrd="4" destOrd="0" presId="urn:microsoft.com/office/officeart/2009/3/layout/StepUpProcess"/>
    <dgm:cxn modelId="{457762EC-9F1E-4D5B-ADB5-F51C561014D8}" type="presParOf" srcId="{9CD6AF98-2C41-4A66-81B1-BADE86D0C019}" destId="{12CD8539-3F07-4643-9D4D-D52EC891BB50}" srcOrd="0" destOrd="0" presId="urn:microsoft.com/office/officeart/2009/3/layout/StepUpProcess"/>
    <dgm:cxn modelId="{787A2936-5D4A-4D65-827B-A8C49E1B272B}" type="presParOf" srcId="{9CD6AF98-2C41-4A66-81B1-BADE86D0C019}" destId="{0924CB4F-5E25-4784-BF11-3D86D744E8FC}" srcOrd="1" destOrd="0" presId="urn:microsoft.com/office/officeart/2009/3/layout/StepUpProcess"/>
    <dgm:cxn modelId="{4EE27CCE-B2BD-4679-991B-5A411995C476}" type="presParOf" srcId="{9CD6AF98-2C41-4A66-81B1-BADE86D0C019}" destId="{758A23DC-6185-497C-9D8C-0787F9A58FDA}" srcOrd="2" destOrd="0" presId="urn:microsoft.com/office/officeart/2009/3/layout/StepUpProcess"/>
    <dgm:cxn modelId="{2FEA2A04-108F-4A02-9FBA-F7D6FDB783E4}" type="presParOf" srcId="{2FFB8CB2-4D3E-4528-8F2D-2E870F932E8B}" destId="{E3ADAC99-B601-4812-AAF3-289B682A9BDF}" srcOrd="5" destOrd="0" presId="urn:microsoft.com/office/officeart/2009/3/layout/StepUpProcess"/>
    <dgm:cxn modelId="{50127FF0-CFE6-4AC8-85A5-4E6DAFE3A664}" type="presParOf" srcId="{E3ADAC99-B601-4812-AAF3-289B682A9BDF}" destId="{D51D813B-652B-40AE-BAB8-E6FAC187B7C4}" srcOrd="0" destOrd="0" presId="urn:microsoft.com/office/officeart/2009/3/layout/StepUpProcess"/>
    <dgm:cxn modelId="{CBCD7B56-258D-4B50-9F4D-E4CE26C7C25E}" type="presParOf" srcId="{2FFB8CB2-4D3E-4528-8F2D-2E870F932E8B}" destId="{8291194F-83BA-471A-A1C4-846C0A15A172}" srcOrd="6" destOrd="0" presId="urn:microsoft.com/office/officeart/2009/3/layout/StepUpProcess"/>
    <dgm:cxn modelId="{ABBE3757-6C32-47F2-998C-A82C48051A60}" type="presParOf" srcId="{8291194F-83BA-471A-A1C4-846C0A15A172}" destId="{4927652E-C41B-4F4E-8BFC-D2BA962C9459}" srcOrd="0" destOrd="0" presId="urn:microsoft.com/office/officeart/2009/3/layout/StepUpProcess"/>
    <dgm:cxn modelId="{BAFA0EA7-ABC1-427B-87A0-A0BA503F6D72}" type="presParOf" srcId="{8291194F-83BA-471A-A1C4-846C0A15A172}" destId="{B1349B21-72D1-469C-8D47-FC94CF8F1F6E}" srcOrd="1" destOrd="0" presId="urn:microsoft.com/office/officeart/2009/3/layout/StepUpProcess"/>
    <dgm:cxn modelId="{EE71B706-2064-45A1-9FF7-922DB78B1E32}" type="presParOf" srcId="{8291194F-83BA-471A-A1C4-846C0A15A172}" destId="{F4E8C16E-7A12-4179-96C3-DA8ECD321B06}" srcOrd="2" destOrd="0" presId="urn:microsoft.com/office/officeart/2009/3/layout/StepUpProcess"/>
    <dgm:cxn modelId="{A91B8E1D-C690-4D8D-ADFD-B6A80FE67956}" type="presParOf" srcId="{2FFB8CB2-4D3E-4528-8F2D-2E870F932E8B}" destId="{BE819B06-18B6-4D5D-94B4-27E3A646BD4B}" srcOrd="7" destOrd="0" presId="urn:microsoft.com/office/officeart/2009/3/layout/StepUpProcess"/>
    <dgm:cxn modelId="{BD15D9E6-C38A-4A53-B506-248715B8E9DE}" type="presParOf" srcId="{BE819B06-18B6-4D5D-94B4-27E3A646BD4B}" destId="{EE2D3C1C-4341-4D03-8D53-96328080683C}" srcOrd="0" destOrd="0" presId="urn:microsoft.com/office/officeart/2009/3/layout/StepUpProcess"/>
    <dgm:cxn modelId="{D49AAE74-896F-400E-BEAA-B1FD0B927EB1}" type="presParOf" srcId="{2FFB8CB2-4D3E-4528-8F2D-2E870F932E8B}" destId="{C15B9568-AA52-4030-A2E5-79DE3323BDE0}" srcOrd="8" destOrd="0" presId="urn:microsoft.com/office/officeart/2009/3/layout/StepUpProcess"/>
    <dgm:cxn modelId="{3E9640D8-7140-4666-A927-916B9D01D248}" type="presParOf" srcId="{C15B9568-AA52-4030-A2E5-79DE3323BDE0}" destId="{A9ABC4EE-A85A-449F-ABFD-43535677DB0F}" srcOrd="0" destOrd="0" presId="urn:microsoft.com/office/officeart/2009/3/layout/StepUpProcess"/>
    <dgm:cxn modelId="{349DD105-8929-422B-9258-E91B166CC017}" type="presParOf" srcId="{C15B9568-AA52-4030-A2E5-79DE3323BDE0}" destId="{3C4673DB-32D5-45BA-9F3D-074BE20D71E7}" srcOrd="1" destOrd="0" presId="urn:microsoft.com/office/officeart/2009/3/layout/StepUpProcess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E1B84E4-C8B1-4F00-9BE0-44A011C0EA98}">
      <dsp:nvSpPr>
        <dsp:cNvPr id="0" name=""/>
        <dsp:cNvSpPr/>
      </dsp:nvSpPr>
      <dsp:spPr>
        <a:xfrm rot="5400000">
          <a:off x="417146" y="2703030"/>
          <a:ext cx="1164058" cy="1936967"/>
        </a:xfrm>
        <a:prstGeom prst="corner">
          <a:avLst>
            <a:gd name="adj1" fmla="val 16120"/>
            <a:gd name="adj2" fmla="val 1611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1287AA8-230E-4214-92F3-D6D2877A34F4}">
      <dsp:nvSpPr>
        <dsp:cNvPr id="0" name=""/>
        <dsp:cNvSpPr/>
      </dsp:nvSpPr>
      <dsp:spPr>
        <a:xfrm>
          <a:off x="0" y="3244717"/>
          <a:ext cx="2191862" cy="153284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rPr>
            <a:t>06.02 – 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rPr>
            <a:t>19.03.2018  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600" kern="1200" dirty="0" smtClean="0">
              <a:latin typeface="+mn-lt"/>
            </a:rPr>
            <a:t>Реєстрація на ЗНО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600" kern="1200" dirty="0" smtClean="0">
              <a:latin typeface="+mn-lt"/>
            </a:rPr>
            <a:t>на сайті </a:t>
          </a:r>
          <a:r>
            <a:rPr lang="en-US" sz="1600" u="sng" kern="1200" dirty="0" smtClean="0">
              <a:latin typeface="+mn-lt"/>
            </a:rPr>
            <a:t>testportal.gov.ua</a:t>
          </a:r>
          <a:r>
            <a:rPr lang="uk-UA" sz="1600" kern="1200" dirty="0" smtClean="0">
              <a:latin typeface="+mn-lt"/>
            </a:rPr>
            <a:t>  </a:t>
          </a:r>
        </a:p>
        <a:p>
          <a:pPr lvl="0" algn="l" defTabSz="10668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uk-UA" sz="1400" kern="1200" dirty="0" smtClean="0">
            <a:latin typeface="+mn-lt"/>
          </a:endParaRPr>
        </a:p>
      </dsp:txBody>
      <dsp:txXfrm>
        <a:off x="0" y="3244717"/>
        <a:ext cx="2191862" cy="1532842"/>
      </dsp:txXfrm>
    </dsp:sp>
    <dsp:sp modelId="{3E4BFC89-C3A6-493E-8FBC-7B11D7C199CE}">
      <dsp:nvSpPr>
        <dsp:cNvPr id="0" name=""/>
        <dsp:cNvSpPr/>
      </dsp:nvSpPr>
      <dsp:spPr>
        <a:xfrm>
          <a:off x="1641597" y="2560429"/>
          <a:ext cx="329944" cy="329944"/>
        </a:xfrm>
        <a:prstGeom prst="triangle">
          <a:avLst>
            <a:gd name="adj" fmla="val 100000"/>
          </a:avLst>
        </a:prstGeom>
        <a:solidFill>
          <a:srgbClr val="FFFF66"/>
        </a:solidFill>
        <a:ln w="63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E101DC6-582B-46E7-B6B7-3365B72A66D9}">
      <dsp:nvSpPr>
        <dsp:cNvPr id="0" name=""/>
        <dsp:cNvSpPr/>
      </dsp:nvSpPr>
      <dsp:spPr>
        <a:xfrm rot="5400000">
          <a:off x="2792032" y="2173298"/>
          <a:ext cx="1164058" cy="1936967"/>
        </a:xfrm>
        <a:prstGeom prst="corner">
          <a:avLst>
            <a:gd name="adj1" fmla="val 16120"/>
            <a:gd name="adj2" fmla="val 1611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9B041BC-0083-4B1E-8528-DD62BFB4ED3E}">
      <dsp:nvSpPr>
        <dsp:cNvPr id="0" name=""/>
        <dsp:cNvSpPr/>
      </dsp:nvSpPr>
      <dsp:spPr>
        <a:xfrm>
          <a:off x="2414606" y="2777648"/>
          <a:ext cx="2158094" cy="153284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rPr>
            <a:t>06.02 -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rPr>
            <a:t>02.04.2018 </a:t>
          </a:r>
          <a:r>
            <a:rPr lang="uk-UA" sz="2400" kern="1200" dirty="0" smtClean="0">
              <a:solidFill>
                <a:schemeClr val="tx1"/>
              </a:solidFill>
              <a:latin typeface="+mn-lt"/>
            </a:rPr>
            <a:t> 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600" kern="1200" dirty="0" smtClean="0">
              <a:latin typeface="+mn-lt"/>
            </a:rPr>
            <a:t>Внесення змін до реєстраційних даних (перереєстрація)</a:t>
          </a:r>
          <a:endParaRPr lang="ru-RU" sz="1600" kern="1200" dirty="0">
            <a:latin typeface="+mn-lt"/>
          </a:endParaRPr>
        </a:p>
      </dsp:txBody>
      <dsp:txXfrm>
        <a:off x="2414606" y="2777648"/>
        <a:ext cx="2158094" cy="1532842"/>
      </dsp:txXfrm>
    </dsp:sp>
    <dsp:sp modelId="{82A4261F-6443-4087-BE1D-D5054F0FEE51}">
      <dsp:nvSpPr>
        <dsp:cNvPr id="0" name=""/>
        <dsp:cNvSpPr/>
      </dsp:nvSpPr>
      <dsp:spPr>
        <a:xfrm>
          <a:off x="4016483" y="2030696"/>
          <a:ext cx="329944" cy="329944"/>
        </a:xfrm>
        <a:prstGeom prst="triangle">
          <a:avLst>
            <a:gd name="adj" fmla="val 100000"/>
          </a:avLst>
        </a:prstGeom>
        <a:solidFill>
          <a:srgbClr val="FFFF66"/>
        </a:solidFill>
        <a:ln w="63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2CD8539-3F07-4643-9D4D-D52EC891BB50}">
      <dsp:nvSpPr>
        <dsp:cNvPr id="0" name=""/>
        <dsp:cNvSpPr/>
      </dsp:nvSpPr>
      <dsp:spPr>
        <a:xfrm rot="5400000">
          <a:off x="5209897" y="1546717"/>
          <a:ext cx="1280464" cy="2130664"/>
        </a:xfrm>
        <a:prstGeom prst="corner">
          <a:avLst>
            <a:gd name="adj1" fmla="val 16120"/>
            <a:gd name="adj2" fmla="val 1611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924CB4F-5E25-4784-BF11-3D86D744E8FC}">
      <dsp:nvSpPr>
        <dsp:cNvPr id="0" name=""/>
        <dsp:cNvSpPr/>
      </dsp:nvSpPr>
      <dsp:spPr>
        <a:xfrm>
          <a:off x="4866489" y="2280028"/>
          <a:ext cx="2251090" cy="153284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rPr>
            <a:t>До 30.04.2018  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600" kern="1200" dirty="0" smtClean="0">
              <a:latin typeface="+mn-lt"/>
            </a:rPr>
            <a:t>Розміщення запрошень-перепусток на інформаційних сторінках учасників (роздруковуються самостійно)</a:t>
          </a:r>
          <a:endParaRPr lang="ru-RU" sz="1600" kern="1200" dirty="0">
            <a:latin typeface="+mn-lt"/>
          </a:endParaRPr>
        </a:p>
      </dsp:txBody>
      <dsp:txXfrm>
        <a:off x="4866489" y="2280028"/>
        <a:ext cx="2251090" cy="1532842"/>
      </dsp:txXfrm>
    </dsp:sp>
    <dsp:sp modelId="{758A23DC-6185-497C-9D8C-0787F9A58FDA}">
      <dsp:nvSpPr>
        <dsp:cNvPr id="0" name=""/>
        <dsp:cNvSpPr/>
      </dsp:nvSpPr>
      <dsp:spPr>
        <a:xfrm>
          <a:off x="6492550" y="1500964"/>
          <a:ext cx="329944" cy="329944"/>
        </a:xfrm>
        <a:prstGeom prst="triangle">
          <a:avLst>
            <a:gd name="adj" fmla="val 100000"/>
          </a:avLst>
        </a:prstGeom>
        <a:solidFill>
          <a:srgbClr val="FFFF66"/>
        </a:solidFill>
        <a:ln w="63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927652E-C41B-4F4E-8BFC-D2BA962C9459}">
      <dsp:nvSpPr>
        <dsp:cNvPr id="0" name=""/>
        <dsp:cNvSpPr/>
      </dsp:nvSpPr>
      <dsp:spPr>
        <a:xfrm rot="5400000">
          <a:off x="7563021" y="1113833"/>
          <a:ext cx="1164058" cy="1936967"/>
        </a:xfrm>
        <a:prstGeom prst="corner">
          <a:avLst>
            <a:gd name="adj1" fmla="val 16120"/>
            <a:gd name="adj2" fmla="val 1611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1349B21-72D1-469C-8D47-FC94CF8F1F6E}">
      <dsp:nvSpPr>
        <dsp:cNvPr id="0" name=""/>
        <dsp:cNvSpPr/>
      </dsp:nvSpPr>
      <dsp:spPr>
        <a:xfrm>
          <a:off x="7273974" y="1717478"/>
          <a:ext cx="1890752" cy="153284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b="1" kern="1200" dirty="0" smtClean="0">
              <a:solidFill>
                <a:srgbClr val="FF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rPr>
            <a:t> </a:t>
          </a:r>
          <a:r>
            <a:rPr lang="uk-UA" sz="2400" b="1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rPr>
            <a:t>22.05 - 13.06.2018  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600" kern="1200" dirty="0" smtClean="0">
              <a:latin typeface="+mn-lt"/>
            </a:rPr>
            <a:t>Проведення основної сесії ЗНО</a:t>
          </a:r>
          <a:endParaRPr lang="ru-RU" sz="1600" kern="1200" dirty="0">
            <a:latin typeface="+mn-lt"/>
          </a:endParaRPr>
        </a:p>
      </dsp:txBody>
      <dsp:txXfrm>
        <a:off x="7273974" y="1717478"/>
        <a:ext cx="1890752" cy="1532842"/>
      </dsp:txXfrm>
    </dsp:sp>
    <dsp:sp modelId="{F4E8C16E-7A12-4179-96C3-DA8ECD321B06}">
      <dsp:nvSpPr>
        <dsp:cNvPr id="0" name=""/>
        <dsp:cNvSpPr/>
      </dsp:nvSpPr>
      <dsp:spPr>
        <a:xfrm>
          <a:off x="8787471" y="971231"/>
          <a:ext cx="329944" cy="329944"/>
        </a:xfrm>
        <a:prstGeom prst="triangle">
          <a:avLst>
            <a:gd name="adj" fmla="val 100000"/>
          </a:avLst>
        </a:prstGeom>
        <a:solidFill>
          <a:srgbClr val="FFFF66"/>
        </a:solidFill>
        <a:ln w="63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9ABC4EE-A85A-449F-ABFD-43535677DB0F}">
      <dsp:nvSpPr>
        <dsp:cNvPr id="0" name=""/>
        <dsp:cNvSpPr/>
      </dsp:nvSpPr>
      <dsp:spPr>
        <a:xfrm rot="5400000">
          <a:off x="9793054" y="564335"/>
          <a:ext cx="1164058" cy="1936967"/>
        </a:xfrm>
        <a:prstGeom prst="corner">
          <a:avLst>
            <a:gd name="adj1" fmla="val 16120"/>
            <a:gd name="adj2" fmla="val 1611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C4673DB-32D5-45BA-9F3D-074BE20D71E7}">
      <dsp:nvSpPr>
        <dsp:cNvPr id="0" name=""/>
        <dsp:cNvSpPr/>
      </dsp:nvSpPr>
      <dsp:spPr>
        <a:xfrm>
          <a:off x="9499005" y="1171926"/>
          <a:ext cx="2055026" cy="153284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rPr>
            <a:t>До 21.06.2018  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b="1" kern="1200" dirty="0" smtClean="0">
              <a:solidFill>
                <a:srgbClr val="FF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rPr>
            <a:t> </a:t>
          </a:r>
          <a:r>
            <a:rPr lang="uk-UA" sz="1600" kern="1200" dirty="0" smtClean="0">
              <a:latin typeface="+mn-lt"/>
            </a:rPr>
            <a:t>Розміщення результатів ЗНО на інформаційних сторінках учасників</a:t>
          </a:r>
          <a:endParaRPr lang="ru-RU" sz="1600" kern="1200" dirty="0">
            <a:latin typeface="+mn-lt"/>
          </a:endParaRPr>
        </a:p>
      </dsp:txBody>
      <dsp:txXfrm>
        <a:off x="9499005" y="1171926"/>
        <a:ext cx="2055026" cy="153284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9/3/layout/StepUpProcess">
  <dgm:title val=""/>
  <dgm:desc val=""/>
  <dgm:catLst>
    <dgm:cat type="process" pri="13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b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b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onstrLst>
      <dgm:constr type="alignOff" forName="rootnode" val="1"/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-0.765"/>
      <dgm:constr type="w" for="ch" forName="sibTrans" refType="w" fact="0.103"/>
      <dgm:constr type="h" for="ch" forName="sibTrans" refType="h" fact="0.103"/>
    </dgm:constrLst>
    <dgm:forEach name="nodesForEach" axis="ch" ptType="node">
      <dgm:layoutNode name="composite">
        <dgm:alg type="composite">
          <dgm:param type="ar" val="0.861"/>
        </dgm:alg>
        <dgm:shape xmlns:r="http://schemas.openxmlformats.org/officeDocument/2006/relationships" r:blip="">
          <dgm:adjLst/>
        </dgm:shape>
        <dgm:choose name="Name3">
          <dgm:if name="Name4" func="var" arg="dir" op="equ" val="norm">
            <dgm:constrLst>
              <dgm:constr type="l" for="ch" forName="LShape" refType="w" fact="0"/>
              <dgm:constr type="t" for="ch" forName="LShape" refType="h" fact="0.2347"/>
              <dgm:constr type="w" for="ch" forName="LShape" refType="w" fact="0.998"/>
              <dgm:constr type="h" for="ch" forName="LShape" refType="h" fact="0.5164"/>
              <dgm:constr type="r" for="ch" forName="ParentText" refType="w"/>
              <dgm:constr type="t" for="ch" forName="ParentText" refType="h" fact="0.32"/>
              <dgm:constr type="w" for="ch" forName="ParentText" refType="w" fact="0.901"/>
              <dgm:constr type="h" for="ch" forName="ParentText" refType="h" fact="0.68"/>
              <dgm:constr type="l" for="ch" forName="Triangle" refType="w" fact="0.83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if>
          <dgm:else name="Name5">
            <dgm:constrLst>
              <dgm:constr type="l" for="ch" forName="LShape" refType="w" fact="0.002"/>
              <dgm:constr type="t" for="ch" forName="LShape" refType="h" fact="0.2347"/>
              <dgm:constr type="w" for="ch" forName="LShape" refType="w"/>
              <dgm:constr type="h" for="ch" forName="LShape" refType="h" fact="0.5164"/>
              <dgm:constr type="l" for="ch" forName="ParentText" refType="w" fact="0"/>
              <dgm:constr type="t" for="ch" forName="ParentText" refType="h" fact="0.32"/>
              <dgm:constr type="w" for="ch" forName="ParentText" refType="w" fact="0.902"/>
              <dgm:constr type="h" for="ch" forName="ParentText" refType="h" fact="0.68"/>
              <dgm:constr type="l" for="ch" forName="Triangle" refType="w" fact="0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else>
        </dgm:choose>
        <dgm:layoutNode name="LShape" styleLbl="alignNode1">
          <dgm:alg type="sp"/>
          <dgm:choose name="Name6">
            <dgm:if name="Name7" func="var" arg="dir" op="equ" val="norm">
              <dgm:shape xmlns:r="http://schemas.openxmlformats.org/officeDocument/2006/relationships" rot="90" type="corner" r:blip="">
                <dgm:adjLst>
                  <dgm:adj idx="1" val="0.1612"/>
                  <dgm:adj idx="2" val="0.1611"/>
                </dgm:adjLst>
              </dgm:shape>
            </dgm:if>
            <dgm:else name="Name8">
              <dgm:shape xmlns:r="http://schemas.openxmlformats.org/officeDocument/2006/relationships" rot="180" type="corner" r:blip="">
                <dgm:adjLst>
                  <dgm:adj idx="1" val="0.1612"/>
                  <dgm:adj idx="2" val="0.1611"/>
                </dgm:adjLst>
              </dgm:shape>
            </dgm:else>
          </dgm:choose>
          <dgm:presOf/>
        </dgm:layoutNode>
        <dgm:layoutNode name="ParentText" styleLbl="revTx">
          <dgm:varLst>
            <dgm:chMax val="0"/>
            <dgm:chPref val="0"/>
            <dgm:bulletEnabled val="1"/>
          </dgm:varLst>
          <dgm:alg type="tx">
            <dgm:param type="parTxLTRAlign" val="l"/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9">
          <dgm:if name="Name10" axis="followSib" ptType="node" func="cnt" op="gte" val="1">
            <dgm:layoutNode name="Triangle" styleLbl="alignNode1">
              <dgm:alg type="sp"/>
              <dgm:choose name="Name11">
                <dgm:if name="Name12" func="var" arg="dir" op="equ" val="norm">
                  <dgm:shape xmlns:r="http://schemas.openxmlformats.org/officeDocument/2006/relationships" type="triangle" r:blip="">
                    <dgm:adjLst>
                      <dgm:adj idx="1" val="1"/>
                    </dgm:adjLst>
                  </dgm:shape>
                </dgm:if>
                <dgm:else name="Name13">
                  <dgm:shape xmlns:r="http://schemas.openxmlformats.org/officeDocument/2006/relationships" rot="90" type="triangle" r:blip="">
                    <dgm:adjLst>
                      <dgm:adj idx="1" val="1"/>
                    </dgm:adjLst>
                  </dgm:shape>
                </dgm:else>
              </dgm:choose>
              <dgm:presOf/>
            </dgm:layoutNode>
          </dgm:if>
          <dgm:else name="Name14"/>
        </dgm:choose>
      </dgm:layoutNode>
      <dgm:forEach name="sibTransForEach" axis="followSib" ptType="sibTrans" cnt="1">
        <dgm:layoutNode name="sibTrans">
          <dgm:alg type="composite">
            <dgm:param type="ar" val="0.861"/>
          </dgm:alg>
          <dgm:constrLst>
            <dgm:constr type="w" for="ch" forName="space" refType="w"/>
            <dgm:constr type="h" for="ch" forName="space" refType="w"/>
          </dgm:constrLst>
          <dgm:layoutNode name="space" styleLbl="alignNode1">
            <dgm:alg type="sp"/>
            <dgm:shape xmlns:r="http://schemas.openxmlformats.org/officeDocument/2006/relationships" r:blip="">
              <dgm:adjLst/>
            </dgm:shape>
            <dgm:presOf/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53ECB9B2-966A-4B50-A3B9-F81DF13D27DA}" type="datetimeFigureOut">
              <a:rPr lang="ru-RU"/>
              <a:pPr>
                <a:defRPr/>
              </a:pPr>
              <a:t>03.11.2017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5D42AE7-F3B7-427F-B1EB-39477511CB82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41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17412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1CFA43FD-2B0F-42F9-A292-6D4115311DE7}" type="slidenum">
              <a:rPr lang="ru-RU" altLang="ru-RU"/>
              <a:pPr eaLnBrk="1" hangingPunct="1"/>
              <a:t>2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18436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DAE69219-1FB6-4B5D-BDFF-CAB986280354}" type="slidenum">
              <a:rPr lang="ru-RU" altLang="ru-RU"/>
              <a:pPr eaLnBrk="1" hangingPunct="1"/>
              <a:t>3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19460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B901CDD6-66A4-493A-840E-CB30134BAF14}" type="slidenum">
              <a:rPr lang="ru-RU" altLang="ru-RU"/>
              <a:pPr eaLnBrk="1" hangingPunct="1"/>
              <a:t>4</a:t>
            </a:fld>
            <a:endParaRPr lang="ru-RU" alt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401EF8-096F-4244-B52F-D4949427ADC5}" type="datetimeFigureOut">
              <a:rPr lang="ru-RU"/>
              <a:pPr>
                <a:defRPr/>
              </a:pPr>
              <a:t>03.11.2017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4936494-B015-4286-996F-9E6FFA4D28F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595262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8D5DB0-7D92-4BC9-BBCE-889FA99A528F}" type="datetimeFigureOut">
              <a:rPr lang="ru-RU"/>
              <a:pPr>
                <a:defRPr/>
              </a:pPr>
              <a:t>03.11.2017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5ACDE2-7069-4035-B5AF-129EB80543A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056678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BFC0CB-4A6A-4E06-8A5E-53D02E359A87}" type="datetimeFigureOut">
              <a:rPr lang="ru-RU"/>
              <a:pPr>
                <a:defRPr/>
              </a:pPr>
              <a:t>03.11.2017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CCE1719-600F-4C3D-A8F1-6797DE1839E1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393622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431A61-768F-4562-81DF-706D0C203E58}" type="datetimeFigureOut">
              <a:rPr lang="ru-RU"/>
              <a:pPr>
                <a:defRPr/>
              </a:pPr>
              <a:t>03.11.2017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A27F4F4-9DAE-4FCE-8A07-B846411BC61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260165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575C6D-FC66-4833-A8E0-8C61180F179A}" type="datetimeFigureOut">
              <a:rPr lang="ru-RU"/>
              <a:pPr>
                <a:defRPr/>
              </a:pPr>
              <a:t>03.11.2017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8B77D04-E329-4903-B78F-8D38AB9695B4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210358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1DB416-0A53-4911-9CC0-C85D99A965FE}" type="datetimeFigureOut">
              <a:rPr lang="ru-RU"/>
              <a:pPr>
                <a:defRPr/>
              </a:pPr>
              <a:t>03.11.2017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6122AE-8810-43EC-9982-2B91CBEA9B9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9701888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1F7A8A-4E6C-4342-A33B-97A6C596C213}" type="datetimeFigureOut">
              <a:rPr lang="ru-RU"/>
              <a:pPr>
                <a:defRPr/>
              </a:pPr>
              <a:t>03.11.2017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E84C565-52BA-44DE-9144-6B3F268013C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2473675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61AC11-10DB-4BA5-8D6B-A845D68115E1}" type="datetimeFigureOut">
              <a:rPr lang="ru-RU"/>
              <a:pPr>
                <a:defRPr/>
              </a:pPr>
              <a:t>03.11.2017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6B522A-97D3-430A-8E45-3856FA97237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4122252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5866C4-08FB-49F2-8600-32BD2BD354BF}" type="datetimeFigureOut">
              <a:rPr lang="ru-RU"/>
              <a:pPr>
                <a:defRPr/>
              </a:pPr>
              <a:t>03.11.2017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A1534EF-1074-4AC7-AE41-264F0D14EC5D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8907547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EF8A3E-F118-46E1-A397-E325AC339AC4}" type="datetimeFigureOut">
              <a:rPr lang="ru-RU"/>
              <a:pPr>
                <a:defRPr/>
              </a:pPr>
              <a:t>03.11.2017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56026B-22F7-4087-91A8-508E51702CA4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17652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225199-07B0-4251-8DD2-655B212E9028}" type="datetimeFigureOut">
              <a:rPr lang="ru-RU"/>
              <a:pPr>
                <a:defRPr/>
              </a:pPr>
              <a:t>03.11.2017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5D18D37-AEF1-4A48-A6DD-41865B54B357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179839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5A838E0-7392-47DE-A1D0-A3E9370BCFED}" type="datetimeFigureOut">
              <a:rPr lang="ru-RU"/>
              <a:pPr>
                <a:defRPr/>
              </a:pPr>
              <a:t>03.11.2017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6C6F8C71-5B50-4EAF-A989-B4CB6B126BC0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mailto:office@zno-kharkiv.org.ua" TargetMode="External"/><Relationship Id="rId2" Type="http://schemas.openxmlformats.org/officeDocument/2006/relationships/hyperlink" Target="http://www.zno-kharkiv.org.ua/" TargetMode="Externa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jpeg"/><Relationship Id="rId5" Type="http://schemas.openxmlformats.org/officeDocument/2006/relationships/image" Target="../media/image1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3.pn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325" y="134938"/>
            <a:ext cx="1555750" cy="44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109663" y="2947988"/>
            <a:ext cx="10515600" cy="1325562"/>
          </a:xfrm>
        </p:spPr>
        <p:txBody>
          <a:bodyPr rtlCol="0"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uk-UA" sz="7200" b="1" dirty="0" smtClean="0">
                <a:solidFill>
                  <a:srgbClr val="FF0066"/>
                </a:solidFill>
                <a:latin typeface="+mn-lt"/>
              </a:rPr>
              <a:t>Особливості ЗНО-2018</a:t>
            </a:r>
            <a:r>
              <a:rPr lang="en-US" sz="7200" b="1" dirty="0" smtClean="0">
                <a:solidFill>
                  <a:srgbClr val="FF0066"/>
                </a:solidFill>
                <a:latin typeface="+mn-lt"/>
              </a:rPr>
              <a:t/>
            </a:r>
            <a:br>
              <a:rPr lang="en-US" sz="7200" b="1" dirty="0" smtClean="0">
                <a:solidFill>
                  <a:srgbClr val="FF0066"/>
                </a:solidFill>
                <a:latin typeface="+mn-lt"/>
              </a:rPr>
            </a:br>
            <a:endParaRPr lang="ru-RU" sz="7200" b="1" dirty="0">
              <a:solidFill>
                <a:srgbClr val="FF0066"/>
              </a:solidFill>
              <a:latin typeface="+mn-lt"/>
            </a:endParaRPr>
          </a:p>
        </p:txBody>
      </p:sp>
      <p:sp>
        <p:nvSpPr>
          <p:cNvPr id="2052" name="TextBox 1"/>
          <p:cNvSpPr txBox="1">
            <a:spLocks noChangeArrowheads="1"/>
          </p:cNvSpPr>
          <p:nvPr/>
        </p:nvSpPr>
        <p:spPr bwMode="auto">
          <a:xfrm>
            <a:off x="4870450" y="5994400"/>
            <a:ext cx="40830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uk-UA" altLang="ru-RU" b="1">
                <a:solidFill>
                  <a:srgbClr val="FF0066"/>
                </a:solidFill>
              </a:rPr>
              <a:t>Загальноосвітні навчальні заклади </a:t>
            </a:r>
            <a:endParaRPr lang="ru-RU" altLang="ru-RU" b="1">
              <a:solidFill>
                <a:srgbClr val="FF006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325" y="134938"/>
            <a:ext cx="1555750" cy="44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Заголовок 4"/>
          <p:cNvSpPr txBox="1">
            <a:spLocks/>
          </p:cNvSpPr>
          <p:nvPr/>
        </p:nvSpPr>
        <p:spPr>
          <a:xfrm>
            <a:off x="2249488" y="63500"/>
            <a:ext cx="7864475" cy="1325563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  <a:defRPr/>
            </a:pPr>
            <a:r>
              <a:rPr lang="uk-UA" sz="7200" b="1" dirty="0" smtClean="0">
                <a:solidFill>
                  <a:srgbClr val="FF0066"/>
                </a:solidFill>
                <a:latin typeface="+mn-lt"/>
              </a:rPr>
              <a:t>Програми ЗНО</a:t>
            </a:r>
            <a:endParaRPr lang="ru-RU" sz="7200" b="1" dirty="0">
              <a:solidFill>
                <a:srgbClr val="FF0066"/>
              </a:solidFill>
              <a:latin typeface="+mn-lt"/>
            </a:endParaRPr>
          </a:p>
        </p:txBody>
      </p:sp>
      <p:pic>
        <p:nvPicPr>
          <p:cNvPr id="4" name="Рисунок 3" descr="01.english2017-1.pdf - Adobe Acrobat Reader DC"/>
          <p:cNvPicPr>
            <a:picLocks noChangeAspect="1"/>
          </p:cNvPicPr>
          <p:nvPr/>
        </p:nvPicPr>
        <p:blipFill rotWithShape="1">
          <a:blip r:embed="rId3"/>
          <a:srcRect l="12395" t="19410" r="24463" b="39790"/>
          <a:stretch/>
        </p:blipFill>
        <p:spPr>
          <a:xfrm>
            <a:off x="158750" y="2085975"/>
            <a:ext cx="5880100" cy="2438400"/>
          </a:xfrm>
          <a:prstGeom prst="rect">
            <a:avLst/>
          </a:prstGeom>
          <a:ln>
            <a:solidFill>
              <a:schemeClr val="bg2">
                <a:lumMod val="10000"/>
              </a:schemeClr>
            </a:solidFill>
          </a:ln>
        </p:spPr>
      </p:pic>
      <p:pic>
        <p:nvPicPr>
          <p:cNvPr id="7" name="Рисунок 6" descr="01.english2017-1.pdf - Adobe Acrobat Reader DC"/>
          <p:cNvPicPr>
            <a:picLocks noChangeAspect="1"/>
          </p:cNvPicPr>
          <p:nvPr/>
        </p:nvPicPr>
        <p:blipFill rotWithShape="1">
          <a:blip r:embed="rId4"/>
          <a:srcRect l="9291" t="34557" r="20970" b="1209"/>
          <a:stretch/>
        </p:blipFill>
        <p:spPr>
          <a:xfrm>
            <a:off x="5467350" y="3502025"/>
            <a:ext cx="6678613" cy="3355975"/>
          </a:xfrm>
          <a:prstGeom prst="rect">
            <a:avLst/>
          </a:prstGeom>
          <a:ln>
            <a:solidFill>
              <a:schemeClr val="bg2">
                <a:lumMod val="10000"/>
              </a:schemeClr>
            </a:solidFill>
          </a:ln>
        </p:spPr>
      </p:pic>
      <p:sp>
        <p:nvSpPr>
          <p:cNvPr id="11270" name="Прямоугольник 8"/>
          <p:cNvSpPr>
            <a:spLocks noChangeArrowheads="1"/>
          </p:cNvSpPr>
          <p:nvPr/>
        </p:nvSpPr>
        <p:spPr bwMode="auto">
          <a:xfrm>
            <a:off x="5964238" y="1939925"/>
            <a:ext cx="6000750" cy="1354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uk-UA" altLang="ru-RU" sz="3200" b="1"/>
              <a:t>Особлива увага до програми з іноземних мов </a:t>
            </a:r>
          </a:p>
          <a:p>
            <a:pPr algn="ctr" eaLnBrk="1" hangingPunct="1"/>
            <a:endParaRPr lang="uk-UA" altLang="ru-RU" b="1"/>
          </a:p>
        </p:txBody>
      </p:sp>
      <p:sp>
        <p:nvSpPr>
          <p:cNvPr id="8" name="Прямоугольник 7"/>
          <p:cNvSpPr/>
          <p:nvPr/>
        </p:nvSpPr>
        <p:spPr>
          <a:xfrm rot="19536648">
            <a:off x="-504497" y="835155"/>
            <a:ext cx="3138245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1600" cap="all" dirty="0">
                <a:ln w="9000" cmpd="sng">
                  <a:solidFill>
                    <a:srgbClr val="002060"/>
                  </a:solidFill>
                  <a:prstDash val="solid"/>
                </a:ln>
                <a:cs typeface="Times New Roman" panose="02020603050405020304" pitchFamily="18" charset="0"/>
              </a:rPr>
              <a:t>Де познайомитися із змістом тесту?</a:t>
            </a:r>
            <a:endParaRPr lang="en-US" sz="1600" cap="all" dirty="0">
              <a:ln w="9000" cmpd="sng">
                <a:solidFill>
                  <a:srgbClr val="002060"/>
                </a:solidFill>
                <a:prstDash val="solid"/>
              </a:ln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325" y="134938"/>
            <a:ext cx="1555750" cy="44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Заголовок 4"/>
          <p:cNvSpPr txBox="1">
            <a:spLocks/>
          </p:cNvSpPr>
          <p:nvPr/>
        </p:nvSpPr>
        <p:spPr>
          <a:xfrm>
            <a:off x="1925638" y="315913"/>
            <a:ext cx="9747250" cy="1325562"/>
          </a:xfrm>
          <a:prstGeom prst="rect">
            <a:avLst/>
          </a:prstGeom>
        </p:spPr>
        <p:txBody>
          <a:bodyPr>
            <a:normAutofit fontScale="4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  <a:defRPr/>
            </a:pPr>
            <a:r>
              <a:rPr lang="uk-UA" sz="7200" b="1" dirty="0" smtClean="0">
                <a:solidFill>
                  <a:srgbClr val="FF0066"/>
                </a:solidFill>
                <a:latin typeface="+mn-lt"/>
              </a:rPr>
              <a:t>ЗНО з іноземних мов </a:t>
            </a:r>
          </a:p>
          <a:p>
            <a:pPr algn="ctr" fontAlgn="auto">
              <a:spcAft>
                <a:spcPts val="0"/>
              </a:spcAft>
              <a:defRPr/>
            </a:pPr>
            <a:r>
              <a:rPr lang="uk-UA" sz="7200" b="1" dirty="0" smtClean="0">
                <a:solidFill>
                  <a:srgbClr val="FF0066"/>
                </a:solidFill>
                <a:latin typeface="+mn-lt"/>
              </a:rPr>
              <a:t>(англійської, іспанської, німецької, французької)</a:t>
            </a:r>
            <a:endParaRPr lang="ru-RU" sz="7200" b="1" dirty="0">
              <a:solidFill>
                <a:srgbClr val="FF0066"/>
              </a:solidFill>
              <a:latin typeface="+mn-lt"/>
            </a:endParaRPr>
          </a:p>
        </p:txBody>
      </p:sp>
      <p:grpSp>
        <p:nvGrpSpPr>
          <p:cNvPr id="12292" name="Группа 4"/>
          <p:cNvGrpSpPr>
            <a:grpSpLocks/>
          </p:cNvGrpSpPr>
          <p:nvPr/>
        </p:nvGrpSpPr>
        <p:grpSpPr bwMode="auto">
          <a:xfrm>
            <a:off x="187325" y="1401763"/>
            <a:ext cx="11607800" cy="4718050"/>
            <a:chOff x="301752" y="612646"/>
            <a:chExt cx="11195304" cy="4718306"/>
          </a:xfrm>
        </p:grpSpPr>
        <p:sp>
          <p:nvSpPr>
            <p:cNvPr id="6" name="Скругленный прямоугольник 5"/>
            <p:cNvSpPr/>
            <p:nvPr/>
          </p:nvSpPr>
          <p:spPr>
            <a:xfrm>
              <a:off x="301752" y="1500106"/>
              <a:ext cx="2230793" cy="2833842"/>
            </a:xfrm>
            <a:prstGeom prst="roundRect">
              <a:avLst/>
            </a:prstGeom>
            <a:noFill/>
            <a:ln>
              <a:solidFill>
                <a:srgbClr val="FF006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356871" y="1728719"/>
              <a:ext cx="2109837" cy="2201982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uk-UA" sz="2400" dirty="0">
                  <a:cs typeface="Times New Roman" panose="02020603050405020304" pitchFamily="18" charset="0"/>
                </a:rPr>
                <a:t>Складові частини тесту: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uk-UA" sz="900" dirty="0">
                <a:cs typeface="Times New Roman" panose="02020603050405020304" pitchFamily="18" charset="0"/>
              </a:endParaRPr>
            </a:p>
            <a:p>
              <a:pPr marL="342900" indent="-342900" fontAlgn="auto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  <a:defRPr/>
              </a:pPr>
              <a:r>
                <a:rPr lang="uk-UA" sz="2000" b="1" dirty="0">
                  <a:cs typeface="Times New Roman" panose="02020603050405020304" pitchFamily="18" charset="0"/>
                </a:rPr>
                <a:t>Читання</a:t>
              </a:r>
            </a:p>
            <a:p>
              <a:pPr marL="342900" indent="-342900" fontAlgn="auto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  <a:defRPr/>
              </a:pPr>
              <a:r>
                <a:rPr lang="uk-UA" sz="2000" b="1" dirty="0">
                  <a:cs typeface="Times New Roman" panose="02020603050405020304" pitchFamily="18" charset="0"/>
                </a:rPr>
                <a:t>Використання мови</a:t>
              </a:r>
            </a:p>
            <a:p>
              <a:pPr marL="342900" indent="-342900" fontAlgn="auto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  <a:defRPr/>
              </a:pPr>
              <a:r>
                <a:rPr lang="uk-UA" sz="2000" b="1" dirty="0">
                  <a:cs typeface="Times New Roman" panose="02020603050405020304" pitchFamily="18" charset="0"/>
                </a:rPr>
                <a:t>Письмо</a:t>
              </a:r>
              <a:endParaRPr lang="uk-UA" sz="2000" b="1" dirty="0">
                <a:solidFill>
                  <a:srgbClr val="FFC000"/>
                </a:solidFill>
                <a:cs typeface="Times New Roman" panose="02020603050405020304" pitchFamily="18" charset="0"/>
              </a:endParaRPr>
            </a:p>
          </p:txBody>
        </p:sp>
        <p:sp>
          <p:nvSpPr>
            <p:cNvPr id="8" name="Скругленный прямоугольник 7"/>
            <p:cNvSpPr/>
            <p:nvPr/>
          </p:nvSpPr>
          <p:spPr>
            <a:xfrm>
              <a:off x="2815796" y="1500106"/>
              <a:ext cx="1993475" cy="2833842"/>
            </a:xfrm>
            <a:prstGeom prst="roundRect">
              <a:avLst/>
            </a:prstGeom>
            <a:noFill/>
            <a:ln>
              <a:solidFill>
                <a:srgbClr val="FF006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9" name="Скругленный прямоугольник 8"/>
            <p:cNvSpPr/>
            <p:nvPr/>
          </p:nvSpPr>
          <p:spPr>
            <a:xfrm>
              <a:off x="4974628" y="1500106"/>
              <a:ext cx="1800558" cy="2775101"/>
            </a:xfrm>
            <a:prstGeom prst="roundRect">
              <a:avLst/>
            </a:prstGeom>
            <a:noFill/>
            <a:ln>
              <a:solidFill>
                <a:srgbClr val="FF006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uk-UA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Дворівневі 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uk-UA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предметні тести </a:t>
              </a:r>
            </a:p>
          </p:txBody>
        </p:sp>
        <p:sp>
          <p:nvSpPr>
            <p:cNvPr id="10" name="Скругленный прямоугольник 9"/>
            <p:cNvSpPr/>
            <p:nvPr/>
          </p:nvSpPr>
          <p:spPr>
            <a:xfrm>
              <a:off x="7014035" y="612646"/>
              <a:ext cx="1855677" cy="1646326"/>
            </a:xfrm>
            <a:prstGeom prst="roundRect">
              <a:avLst/>
            </a:prstGeom>
            <a:noFill/>
            <a:ln>
              <a:solidFill>
                <a:srgbClr val="FF006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2301" name="Прямоугольник 10"/>
            <p:cNvSpPr>
              <a:spLocks noChangeArrowheads="1"/>
            </p:cNvSpPr>
            <p:nvPr/>
          </p:nvSpPr>
          <p:spPr bwMode="auto">
            <a:xfrm>
              <a:off x="2847594" y="2198099"/>
              <a:ext cx="1874520" cy="954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marL="342900" indent="-3429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buFont typeface="Arial" panose="020B0604020202020204" pitchFamily="34" charset="0"/>
                <a:buChar char="•"/>
              </a:pPr>
              <a:r>
                <a:rPr lang="uk-UA" altLang="ru-RU" sz="2000" b="1"/>
                <a:t>Аудіювання </a:t>
              </a:r>
              <a:r>
                <a:rPr lang="uk-UA" altLang="ru-RU"/>
                <a:t> (розуміння мови на слух)</a:t>
              </a:r>
              <a:endParaRPr lang="ru-RU" altLang="ru-RU" sz="1300"/>
            </a:p>
          </p:txBody>
        </p:sp>
        <p:pic>
          <p:nvPicPr>
            <p:cNvPr id="12" name="Рисунок 11"/>
            <p:cNvPicPr/>
            <p:nvPr/>
          </p:nvPicPr>
          <p:blipFill rotWithShape="1">
            <a:blip r:embed="rId3"/>
            <a:srcRect l="26648" t="45338" r="61403" b="32806"/>
            <a:stretch/>
          </p:blipFill>
          <p:spPr bwMode="auto">
            <a:xfrm>
              <a:off x="3434355" y="3343294"/>
              <a:ext cx="716548" cy="75727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sp>
          <p:nvSpPr>
            <p:cNvPr id="13" name="Скругленный прямоугольник 12"/>
            <p:cNvSpPr/>
            <p:nvPr/>
          </p:nvSpPr>
          <p:spPr>
            <a:xfrm>
              <a:off x="9641379" y="612646"/>
              <a:ext cx="1855677" cy="1646326"/>
            </a:xfrm>
            <a:prstGeom prst="roundRect">
              <a:avLst/>
            </a:prstGeom>
            <a:noFill/>
            <a:ln>
              <a:solidFill>
                <a:srgbClr val="FF006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4" name="Скругленный прямоугольник 13"/>
            <p:cNvSpPr/>
            <p:nvPr/>
          </p:nvSpPr>
          <p:spPr>
            <a:xfrm>
              <a:off x="9641379" y="3684625"/>
              <a:ext cx="1855677" cy="1646327"/>
            </a:xfrm>
            <a:prstGeom prst="roundRect">
              <a:avLst/>
            </a:prstGeom>
            <a:noFill/>
            <a:ln>
              <a:solidFill>
                <a:srgbClr val="FF006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5" name="Скругленный прямоугольник 14"/>
            <p:cNvSpPr/>
            <p:nvPr/>
          </p:nvSpPr>
          <p:spPr>
            <a:xfrm>
              <a:off x="7014035" y="3684625"/>
              <a:ext cx="1855677" cy="1646327"/>
            </a:xfrm>
            <a:prstGeom prst="roundRect">
              <a:avLst/>
            </a:prstGeom>
            <a:noFill/>
            <a:ln>
              <a:solidFill>
                <a:srgbClr val="FF006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2306" name="Прямоугольник 15"/>
            <p:cNvSpPr>
              <a:spLocks noChangeArrowheads="1"/>
            </p:cNvSpPr>
            <p:nvPr/>
          </p:nvSpPr>
          <p:spPr bwMode="auto">
            <a:xfrm>
              <a:off x="7278129" y="1314949"/>
              <a:ext cx="1326868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uk-UA" altLang="ru-RU" b="1">
                  <a:latin typeface="Arial" panose="020B0604020202020204" pitchFamily="34" charset="0"/>
                </a:rPr>
                <a:t>Рівень В1 </a:t>
              </a:r>
            </a:p>
          </p:txBody>
        </p:sp>
        <p:sp>
          <p:nvSpPr>
            <p:cNvPr id="12307" name="Прямоугольник 16"/>
            <p:cNvSpPr>
              <a:spLocks noChangeArrowheads="1"/>
            </p:cNvSpPr>
            <p:nvPr/>
          </p:nvSpPr>
          <p:spPr bwMode="auto">
            <a:xfrm>
              <a:off x="7374862" y="4334256"/>
              <a:ext cx="1265032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uk-UA" altLang="ru-RU" b="1">
                  <a:latin typeface="Arial" panose="020B0604020202020204" pitchFamily="34" charset="0"/>
                </a:rPr>
                <a:t>Рівень В2</a:t>
              </a:r>
            </a:p>
          </p:txBody>
        </p:sp>
        <p:sp>
          <p:nvSpPr>
            <p:cNvPr id="12308" name="Прямоугольник 17"/>
            <p:cNvSpPr>
              <a:spLocks noChangeArrowheads="1"/>
            </p:cNvSpPr>
            <p:nvPr/>
          </p:nvSpPr>
          <p:spPr bwMode="auto">
            <a:xfrm>
              <a:off x="9759695" y="699396"/>
              <a:ext cx="1618489" cy="16004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uk-UA" altLang="ru-RU" sz="1400">
                  <a:latin typeface="Arial" panose="020B0604020202020204" pitchFamily="34" charset="0"/>
                </a:rPr>
                <a:t>для випускників, які вивчали іноземну мову </a:t>
              </a:r>
            </a:p>
            <a:p>
              <a:pPr algn="ctr" eaLnBrk="1" hangingPunct="1"/>
              <a:r>
                <a:rPr lang="uk-UA" altLang="ru-RU" sz="1400" b="1">
                  <a:latin typeface="Arial" panose="020B0604020202020204" pitchFamily="34" charset="0"/>
                </a:rPr>
                <a:t>на рівні стандарту або академічному рівні</a:t>
              </a:r>
            </a:p>
          </p:txBody>
        </p:sp>
        <p:sp>
          <p:nvSpPr>
            <p:cNvPr id="12309" name="Прямоугольник 18"/>
            <p:cNvSpPr>
              <a:spLocks noChangeArrowheads="1"/>
            </p:cNvSpPr>
            <p:nvPr/>
          </p:nvSpPr>
          <p:spPr bwMode="auto">
            <a:xfrm>
              <a:off x="9759695" y="3950305"/>
              <a:ext cx="1618490" cy="11372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7112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 defTabSz="7112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 defTabSz="7112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 defTabSz="7112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 defTabSz="7112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defTabSz="711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defTabSz="711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defTabSz="711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defTabSz="711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lnSpc>
                  <a:spcPct val="90000"/>
                </a:lnSpc>
                <a:spcAft>
                  <a:spcPct val="35000"/>
                </a:spcAft>
              </a:pPr>
              <a:r>
                <a:rPr lang="uk-UA" altLang="ru-RU" sz="1400">
                  <a:latin typeface="Arial" panose="020B0604020202020204" pitchFamily="34" charset="0"/>
                </a:rPr>
                <a:t>для випускників, які вивчали іноземну мову </a:t>
              </a:r>
            </a:p>
            <a:p>
              <a:pPr algn="ctr" eaLnBrk="1" hangingPunct="1">
                <a:lnSpc>
                  <a:spcPct val="90000"/>
                </a:lnSpc>
                <a:spcAft>
                  <a:spcPct val="35000"/>
                </a:spcAft>
              </a:pPr>
              <a:r>
                <a:rPr lang="uk-UA" altLang="ru-RU" sz="1400" b="1">
                  <a:latin typeface="Arial" panose="020B0604020202020204" pitchFamily="34" charset="0"/>
                </a:rPr>
                <a:t>на профільному рівні</a:t>
              </a:r>
            </a:p>
          </p:txBody>
        </p:sp>
        <p:cxnSp>
          <p:nvCxnSpPr>
            <p:cNvPr id="20" name="Прямая соединительная линия 19"/>
            <p:cNvCxnSpPr>
              <a:stCxn id="6" idx="3"/>
              <a:endCxn id="8" idx="1"/>
            </p:cNvCxnSpPr>
            <p:nvPr/>
          </p:nvCxnSpPr>
          <p:spPr>
            <a:xfrm>
              <a:off x="2532545" y="2916233"/>
              <a:ext cx="283251" cy="0"/>
            </a:xfrm>
            <a:prstGeom prst="line">
              <a:avLst/>
            </a:prstGeom>
            <a:ln w="57150">
              <a:solidFill>
                <a:srgbClr val="FF006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Прямая соединительная линия 20"/>
            <p:cNvCxnSpPr>
              <a:endCxn id="10" idx="2"/>
            </p:cNvCxnSpPr>
            <p:nvPr/>
          </p:nvCxnSpPr>
          <p:spPr>
            <a:xfrm flipV="1">
              <a:off x="6775185" y="2258972"/>
              <a:ext cx="1166688" cy="657261"/>
            </a:xfrm>
            <a:prstGeom prst="line">
              <a:avLst/>
            </a:prstGeom>
            <a:ln w="57150">
              <a:solidFill>
                <a:srgbClr val="FF006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Прямая соединительная линия 21"/>
            <p:cNvCxnSpPr>
              <a:endCxn id="15" idx="0"/>
            </p:cNvCxnSpPr>
            <p:nvPr/>
          </p:nvCxnSpPr>
          <p:spPr>
            <a:xfrm>
              <a:off x="6775185" y="2916233"/>
              <a:ext cx="1166688" cy="768392"/>
            </a:xfrm>
            <a:prstGeom prst="line">
              <a:avLst/>
            </a:prstGeom>
            <a:ln w="57150">
              <a:solidFill>
                <a:srgbClr val="FF006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Прямая соединительная линия 22"/>
            <p:cNvCxnSpPr>
              <a:stCxn id="10" idx="3"/>
              <a:endCxn id="13" idx="1"/>
            </p:cNvCxnSpPr>
            <p:nvPr/>
          </p:nvCxnSpPr>
          <p:spPr>
            <a:xfrm>
              <a:off x="8869712" y="1435016"/>
              <a:ext cx="771668" cy="0"/>
            </a:xfrm>
            <a:prstGeom prst="line">
              <a:avLst/>
            </a:prstGeom>
            <a:ln w="57150">
              <a:solidFill>
                <a:srgbClr val="FF006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Прямая соединительная линия 23"/>
            <p:cNvCxnSpPr>
              <a:stCxn id="15" idx="3"/>
              <a:endCxn id="14" idx="1"/>
            </p:cNvCxnSpPr>
            <p:nvPr/>
          </p:nvCxnSpPr>
          <p:spPr>
            <a:xfrm>
              <a:off x="8869712" y="4508582"/>
              <a:ext cx="771668" cy="0"/>
            </a:xfrm>
            <a:prstGeom prst="line">
              <a:avLst/>
            </a:prstGeom>
            <a:ln w="57150">
              <a:solidFill>
                <a:srgbClr val="FF006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Заголовок 4"/>
          <p:cNvSpPr txBox="1">
            <a:spLocks/>
          </p:cNvSpPr>
          <p:nvPr/>
        </p:nvSpPr>
        <p:spPr>
          <a:xfrm>
            <a:off x="301625" y="6197600"/>
            <a:ext cx="11493500" cy="74612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  <a:defRPr/>
            </a:pPr>
            <a:r>
              <a:rPr lang="uk-UA" sz="1600" b="1" dirty="0" smtClean="0">
                <a:solidFill>
                  <a:srgbClr val="FF0066"/>
                </a:solidFill>
                <a:latin typeface="+mn-lt"/>
              </a:rPr>
              <a:t>Увага! </a:t>
            </a:r>
            <a:r>
              <a:rPr lang="uk-UA" sz="1600" dirty="0" smtClean="0">
                <a:latin typeface="+mn-lt"/>
              </a:rPr>
              <a:t>У разі </a:t>
            </a:r>
            <a:r>
              <a:rPr lang="uk-UA" sz="1600" b="1" dirty="0" smtClean="0">
                <a:solidFill>
                  <a:srgbClr val="FF0066"/>
                </a:solidFill>
                <a:latin typeface="+mn-lt"/>
              </a:rPr>
              <a:t>ЗНО=ДПА з іноземної мови</a:t>
            </a:r>
            <a:r>
              <a:rPr lang="uk-UA" sz="1600" dirty="0" smtClean="0">
                <a:latin typeface="+mn-lt"/>
              </a:rPr>
              <a:t> випускники старшої школи ЗНЗ 2018 року, які </a:t>
            </a:r>
            <a:r>
              <a:rPr lang="uk-UA" sz="1600" b="1" dirty="0" smtClean="0">
                <a:solidFill>
                  <a:srgbClr val="FF0066"/>
                </a:solidFill>
                <a:latin typeface="+mn-lt"/>
              </a:rPr>
              <a:t>бажають </a:t>
            </a:r>
            <a:r>
              <a:rPr lang="uk-UA" sz="1600" dirty="0" smtClean="0">
                <a:latin typeface="+mn-lt"/>
              </a:rPr>
              <a:t>зарахувати результат ЗНО як оцінку ДПА та вивчали цю іноземну мову </a:t>
            </a:r>
            <a:r>
              <a:rPr lang="uk-UA" sz="1600" b="1" dirty="0" smtClean="0">
                <a:solidFill>
                  <a:srgbClr val="FF0066"/>
                </a:solidFill>
                <a:latin typeface="+mn-lt"/>
              </a:rPr>
              <a:t>на профільному рівні, </a:t>
            </a:r>
            <a:r>
              <a:rPr lang="uk-UA" sz="1600" b="1" dirty="0" smtClean="0">
                <a:latin typeface="+mn-lt"/>
              </a:rPr>
              <a:t> </a:t>
            </a:r>
            <a:r>
              <a:rPr lang="uk-UA" sz="1600" dirty="0" smtClean="0">
                <a:latin typeface="+mn-lt"/>
              </a:rPr>
              <a:t>мають складати відповідний предметний тест рівня </a:t>
            </a:r>
            <a:r>
              <a:rPr lang="uk-UA" sz="1600" b="1" dirty="0" smtClean="0">
                <a:solidFill>
                  <a:srgbClr val="FF0066"/>
                </a:solidFill>
                <a:latin typeface="+mn-lt"/>
              </a:rPr>
              <a:t>В2.</a:t>
            </a:r>
            <a:endParaRPr lang="uk-UA" sz="1600" dirty="0" smtClean="0">
              <a:latin typeface="+mn-lt"/>
            </a:endParaRPr>
          </a:p>
        </p:txBody>
      </p:sp>
      <p:cxnSp>
        <p:nvCxnSpPr>
          <p:cNvPr id="26" name="Прямая соединительная линия 25"/>
          <p:cNvCxnSpPr/>
          <p:nvPr/>
        </p:nvCxnSpPr>
        <p:spPr>
          <a:xfrm flipV="1">
            <a:off x="2646363" y="3563938"/>
            <a:ext cx="1587" cy="265112"/>
          </a:xfrm>
          <a:prstGeom prst="line">
            <a:avLst/>
          </a:prstGeom>
          <a:ln w="5715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Прямоугольник 26"/>
          <p:cNvSpPr/>
          <p:nvPr/>
        </p:nvSpPr>
        <p:spPr>
          <a:xfrm rot="19536648">
            <a:off x="-452189" y="868699"/>
            <a:ext cx="3138245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1600" cap="all" dirty="0">
                <a:ln w="9000" cmpd="sng">
                  <a:solidFill>
                    <a:srgbClr val="002060"/>
                  </a:solidFill>
                  <a:prstDash val="solid"/>
                </a:ln>
                <a:cs typeface="Times New Roman" panose="02020603050405020304" pitchFamily="18" charset="0"/>
              </a:rPr>
              <a:t>Що нового у тесті з іноземних мов?</a:t>
            </a:r>
            <a:endParaRPr lang="en-US" sz="1600" cap="all" dirty="0">
              <a:ln w="9000" cmpd="sng">
                <a:solidFill>
                  <a:srgbClr val="002060"/>
                </a:solidFill>
                <a:prstDash val="solid"/>
              </a:ln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325" y="134938"/>
            <a:ext cx="1555750" cy="44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Рисунок 7" descr="Характеристика сертифікаційної роботи | Український центр оцінювання якості освіти - Opera"/>
          <p:cNvPicPr>
            <a:picLocks noChangeAspect="1"/>
          </p:cNvPicPr>
          <p:nvPr/>
        </p:nvPicPr>
        <p:blipFill rotWithShape="1">
          <a:blip r:embed="rId3"/>
          <a:srcRect l="22500" t="9960" r="57571" b="46563"/>
          <a:stretch/>
        </p:blipFill>
        <p:spPr>
          <a:xfrm>
            <a:off x="1358900" y="2317750"/>
            <a:ext cx="4492625" cy="4121150"/>
          </a:xfrm>
          <a:prstGeom prst="rect">
            <a:avLst/>
          </a:prstGeom>
          <a:ln>
            <a:solidFill>
              <a:schemeClr val="bg2">
                <a:lumMod val="10000"/>
              </a:schemeClr>
            </a:solidFill>
          </a:ln>
        </p:spPr>
      </p:pic>
      <p:sp>
        <p:nvSpPr>
          <p:cNvPr id="9" name="Скругленный прямоугольник 8"/>
          <p:cNvSpPr/>
          <p:nvPr/>
        </p:nvSpPr>
        <p:spPr>
          <a:xfrm>
            <a:off x="1646238" y="4173538"/>
            <a:ext cx="3916362" cy="307975"/>
          </a:xfrm>
          <a:prstGeom prst="roundRect">
            <a:avLst/>
          </a:prstGeom>
          <a:noFill/>
          <a:ln w="38100">
            <a:solidFill>
              <a:srgbClr val="FF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317" name="Прямоугольник 9"/>
          <p:cNvSpPr>
            <a:spLocks noChangeArrowheads="1"/>
          </p:cNvSpPr>
          <p:nvPr/>
        </p:nvSpPr>
        <p:spPr bwMode="auto">
          <a:xfrm>
            <a:off x="6451600" y="3019425"/>
            <a:ext cx="5481638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>
              <a:buFont typeface="Arial" panose="020B0604020202020204" pitchFamily="34" charset="0"/>
              <a:buChar char="•"/>
            </a:pPr>
            <a:r>
              <a:rPr lang="ru-RU" altLang="ru-RU" sz="2400"/>
              <a:t>структура тестів</a:t>
            </a:r>
            <a:r>
              <a:rPr lang="uk-UA" altLang="ru-RU" sz="2400"/>
              <a:t>;</a:t>
            </a:r>
            <a:endParaRPr lang="ru-RU" altLang="ru-RU" sz="2400"/>
          </a:p>
          <a:p>
            <a:pPr algn="just" eaLnBrk="1" hangingPunct="1">
              <a:buFont typeface="Arial" panose="020B0604020202020204" pitchFamily="34" charset="0"/>
              <a:buChar char="•"/>
            </a:pPr>
            <a:r>
              <a:rPr lang="ru-RU" altLang="ru-RU" sz="2400"/>
              <a:t>час виконання;</a:t>
            </a:r>
          </a:p>
          <a:p>
            <a:pPr algn="just" eaLnBrk="1" hangingPunct="1">
              <a:buFont typeface="Arial" panose="020B0604020202020204" pitchFamily="34" charset="0"/>
              <a:buChar char="•"/>
            </a:pPr>
            <a:r>
              <a:rPr lang="ru-RU" altLang="ru-RU" sz="2400"/>
              <a:t>кількість та типи завдань;</a:t>
            </a:r>
          </a:p>
          <a:p>
            <a:pPr algn="just" eaLnBrk="1" hangingPunct="1">
              <a:buFont typeface="Arial" panose="020B0604020202020204" pitchFamily="34" charset="0"/>
              <a:buChar char="•"/>
            </a:pPr>
            <a:r>
              <a:rPr lang="ru-RU" altLang="ru-RU" sz="2400"/>
              <a:t>схеми нарахування тестових балів</a:t>
            </a:r>
          </a:p>
          <a:p>
            <a:pPr algn="just" eaLnBrk="1" hangingPunct="1">
              <a:buFont typeface="Arial" panose="020B0604020202020204" pitchFamily="34" charset="0"/>
              <a:buChar char="•"/>
            </a:pPr>
            <a:r>
              <a:rPr lang="uk-UA" altLang="ru-RU" sz="2400"/>
              <a:t>завдання тесту зараховуються як результат ДПА</a:t>
            </a:r>
          </a:p>
        </p:txBody>
      </p:sp>
      <p:sp>
        <p:nvSpPr>
          <p:cNvPr id="11" name="Заголовок 4"/>
          <p:cNvSpPr txBox="1">
            <a:spLocks/>
          </p:cNvSpPr>
          <p:nvPr/>
        </p:nvSpPr>
        <p:spPr>
          <a:xfrm>
            <a:off x="2520950" y="576263"/>
            <a:ext cx="7862888" cy="1325562"/>
          </a:xfrm>
          <a:prstGeom prst="rect">
            <a:avLst/>
          </a:prstGeom>
        </p:spPr>
        <p:txBody>
          <a:bodyPr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  <a:defRPr/>
            </a:pPr>
            <a:r>
              <a:rPr lang="uk-UA" sz="7200" b="1" dirty="0" smtClean="0">
                <a:solidFill>
                  <a:srgbClr val="FF0066"/>
                </a:solidFill>
                <a:latin typeface="+mn-lt"/>
              </a:rPr>
              <a:t>Характеристики сертифікаційних робіт ЗНО</a:t>
            </a:r>
            <a:endParaRPr lang="ru-RU" sz="7200" b="1" dirty="0">
              <a:solidFill>
                <a:srgbClr val="FF0066"/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325" y="134938"/>
            <a:ext cx="1555750" cy="44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Заголовок 4"/>
          <p:cNvSpPr txBox="1">
            <a:spLocks/>
          </p:cNvSpPr>
          <p:nvPr/>
        </p:nvSpPr>
        <p:spPr>
          <a:xfrm>
            <a:off x="1743075" y="1954213"/>
            <a:ext cx="8561388" cy="130492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  <a:defRPr/>
            </a:pPr>
            <a:r>
              <a:rPr lang="uk-UA" sz="5400" b="1" dirty="0" smtClean="0">
                <a:solidFill>
                  <a:srgbClr val="0000FF"/>
                </a:solidFill>
                <a:latin typeface="+mn-lt"/>
              </a:rPr>
              <a:t>Пробне ЗНО-2018</a:t>
            </a:r>
          </a:p>
          <a:p>
            <a:pPr algn="ctr" fontAlgn="auto">
              <a:spcAft>
                <a:spcPts val="0"/>
              </a:spcAft>
              <a:defRPr/>
            </a:pPr>
            <a:endParaRPr lang="uk-UA" sz="3600" b="1" dirty="0" smtClean="0">
              <a:solidFill>
                <a:srgbClr val="FF0066"/>
              </a:solidFill>
              <a:latin typeface="+mn-lt"/>
            </a:endParaRPr>
          </a:p>
          <a:p>
            <a:pPr algn="ctr" fontAlgn="auto">
              <a:spcAft>
                <a:spcPts val="0"/>
              </a:spcAft>
              <a:defRPr/>
            </a:pPr>
            <a:r>
              <a:rPr lang="uk-UA" sz="3600" b="1" dirty="0" smtClean="0">
                <a:solidFill>
                  <a:srgbClr val="FF0066"/>
                </a:solidFill>
                <a:latin typeface="+mn-lt"/>
              </a:rPr>
              <a:t>Реєстрація – січень 2018 на сайті ХРЦОЯО</a:t>
            </a:r>
          </a:p>
          <a:p>
            <a:pPr algn="ctr" fontAlgn="auto">
              <a:spcAft>
                <a:spcPts val="0"/>
              </a:spcAft>
              <a:defRPr/>
            </a:pPr>
            <a:endParaRPr lang="uk-UA" sz="3600" b="1" dirty="0" smtClean="0">
              <a:solidFill>
                <a:srgbClr val="FF0066"/>
              </a:solidFill>
              <a:latin typeface="+mn-lt"/>
            </a:endParaRPr>
          </a:p>
          <a:p>
            <a:pPr algn="ctr" fontAlgn="auto">
              <a:spcAft>
                <a:spcPts val="0"/>
              </a:spcAft>
              <a:defRPr/>
            </a:pPr>
            <a:r>
              <a:rPr lang="uk-UA" sz="3600" b="1" dirty="0" smtClean="0">
                <a:solidFill>
                  <a:srgbClr val="FF0066"/>
                </a:solidFill>
                <a:latin typeface="+mn-lt"/>
              </a:rPr>
              <a:t>Проведення </a:t>
            </a:r>
            <a:r>
              <a:rPr lang="uk-UA" sz="3600" b="1" smtClean="0">
                <a:solidFill>
                  <a:srgbClr val="FF0066"/>
                </a:solidFill>
                <a:latin typeface="+mn-lt"/>
              </a:rPr>
              <a:t>– березень </a:t>
            </a:r>
            <a:r>
              <a:rPr lang="uk-UA" sz="3600" b="1" dirty="0" smtClean="0">
                <a:solidFill>
                  <a:srgbClr val="FF0066"/>
                </a:solidFill>
                <a:latin typeface="+mn-lt"/>
              </a:rPr>
              <a:t>2018</a:t>
            </a:r>
            <a:endParaRPr lang="ru-RU" sz="3600" b="1" dirty="0">
              <a:solidFill>
                <a:srgbClr val="FF0066"/>
              </a:solidFill>
              <a:latin typeface="+mn-lt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 Box 6"/>
          <p:cNvSpPr txBox="1">
            <a:spLocks noChangeArrowheads="1"/>
          </p:cNvSpPr>
          <p:nvPr/>
        </p:nvSpPr>
        <p:spPr bwMode="auto">
          <a:xfrm rot="-806291">
            <a:off x="1992313" y="5949950"/>
            <a:ext cx="19431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uk-UA" altLang="ru-RU">
              <a:latin typeface="Arial" panose="020B0604020202020204" pitchFamily="34" charset="0"/>
            </a:endParaRPr>
          </a:p>
        </p:txBody>
      </p:sp>
      <p:sp>
        <p:nvSpPr>
          <p:cNvPr id="3079" name="Rectangle 7"/>
          <p:cNvSpPr>
            <a:spLocks noChangeArrowheads="1"/>
          </p:cNvSpPr>
          <p:nvPr/>
        </p:nvSpPr>
        <p:spPr bwMode="auto">
          <a:xfrm>
            <a:off x="1555750" y="23813"/>
            <a:ext cx="9009063" cy="1446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4400" b="1" dirty="0">
                <a:solidFill>
                  <a:srgbClr val="ED11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+mn-cs"/>
              </a:rPr>
              <a:t>Інформаційна підтримка ХРЦОЯО</a:t>
            </a:r>
          </a:p>
        </p:txBody>
      </p:sp>
      <p:sp>
        <p:nvSpPr>
          <p:cNvPr id="15364" name="Text Box 8"/>
          <p:cNvSpPr txBox="1">
            <a:spLocks noChangeArrowheads="1"/>
          </p:cNvSpPr>
          <p:nvPr/>
        </p:nvSpPr>
        <p:spPr bwMode="auto">
          <a:xfrm>
            <a:off x="1976438" y="1344613"/>
            <a:ext cx="7967662" cy="535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endParaRPr kumimoji="1" lang="en-US" altLang="ru-RU" sz="900">
              <a:solidFill>
                <a:srgbClr val="004376"/>
              </a:solidFill>
              <a:latin typeface="Times New Roman" panose="02020603050405020304" pitchFamily="18" charset="0"/>
            </a:endParaRPr>
          </a:p>
          <a:p>
            <a:pPr algn="ctr" eaLnBrk="1" hangingPunct="1"/>
            <a:r>
              <a:rPr kumimoji="1" lang="uk-UA" altLang="ru-RU" sz="2800" b="1">
                <a:latin typeface="Arial" panose="020B0604020202020204" pitchFamily="34" charset="0"/>
              </a:rPr>
              <a:t>Телефон:</a:t>
            </a:r>
          </a:p>
          <a:p>
            <a:pPr algn="ctr" eaLnBrk="1" hangingPunct="1"/>
            <a:r>
              <a:rPr kumimoji="1" lang="uk-UA" altLang="ru-RU" sz="4100">
                <a:latin typeface="Arial" panose="020B0604020202020204" pitchFamily="34" charset="0"/>
              </a:rPr>
              <a:t>(057) 705-07-37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4100">
                <a:latin typeface="Arial" panose="020B0604020202020204" pitchFamily="34" charset="0"/>
              </a:rPr>
              <a:t>097 83 23 496</a:t>
            </a:r>
            <a:endParaRPr kumimoji="1" lang="en-US" altLang="ru-RU" sz="4100">
              <a:latin typeface="Arial" panose="020B0604020202020204" pitchFamily="34" charset="0"/>
            </a:endParaRPr>
          </a:p>
          <a:p>
            <a:pPr algn="ctr" eaLnBrk="1" hangingPunct="1"/>
            <a:endParaRPr kumimoji="1" lang="en-US" altLang="ru-RU" sz="900">
              <a:latin typeface="Arial" panose="020B0604020202020204" pitchFamily="34" charset="0"/>
            </a:endParaRPr>
          </a:p>
          <a:p>
            <a:pPr algn="ctr" eaLnBrk="1" hangingPunct="1"/>
            <a:endParaRPr kumimoji="1" lang="uk-UA" altLang="ru-RU" sz="900">
              <a:latin typeface="Arial" panose="020B0604020202020204" pitchFamily="34" charset="0"/>
            </a:endParaRPr>
          </a:p>
          <a:p>
            <a:pPr algn="ctr" eaLnBrk="1" hangingPunct="1"/>
            <a:r>
              <a:rPr kumimoji="1" lang="uk-UA" altLang="ru-RU" sz="2800" b="1">
                <a:latin typeface="Arial" panose="020B0604020202020204" pitchFamily="34" charset="0"/>
              </a:rPr>
              <a:t>Сайт ХРЦОЯО: </a:t>
            </a:r>
            <a:endParaRPr kumimoji="1" lang="en-US" altLang="ru-RU" sz="2800" b="1">
              <a:latin typeface="Arial" panose="020B0604020202020204" pitchFamily="34" charset="0"/>
            </a:endParaRP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kumimoji="1" lang="en-US" altLang="ru-RU" sz="2800" u="sng">
                <a:latin typeface="Arial" panose="020B0604020202020204" pitchFamily="34" charset="0"/>
                <a:hlinkClick r:id="rId2"/>
              </a:rPr>
              <a:t>www.zno-kharkiv.org.ua</a:t>
            </a:r>
            <a:r>
              <a:rPr kumimoji="1" lang="uk-UA" altLang="ru-RU" sz="2800" u="sng">
                <a:latin typeface="Arial" panose="020B0604020202020204" pitchFamily="34" charset="0"/>
              </a:rPr>
              <a:t> 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kumimoji="1" lang="uk-UA" altLang="ru-RU" sz="2800" b="1">
                <a:latin typeface="Arial" panose="020B0604020202020204" pitchFamily="34" charset="0"/>
              </a:rPr>
              <a:t>Електронна пошта: 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kumimoji="1" lang="en-US" altLang="ru-RU" sz="2800">
                <a:latin typeface="Arial" panose="020B0604020202020204" pitchFamily="34" charset="0"/>
                <a:hlinkClick r:id="rId3"/>
              </a:rPr>
              <a:t>office@zno-kharkiv.org.ua</a:t>
            </a:r>
            <a:r>
              <a:rPr kumimoji="1" lang="uk-UA" altLang="ru-RU" sz="2800">
                <a:latin typeface="Arial" panose="020B0604020202020204" pitchFamily="34" charset="0"/>
              </a:rPr>
              <a:t> </a:t>
            </a:r>
            <a:endParaRPr kumimoji="1" lang="en-US" altLang="ru-RU" sz="2800">
              <a:latin typeface="Arial" panose="020B0604020202020204" pitchFamily="34" charset="0"/>
            </a:endParaRPr>
          </a:p>
          <a:p>
            <a:pPr algn="ctr" eaLnBrk="1" hangingPunct="1"/>
            <a:endParaRPr kumimoji="1" lang="en-US" altLang="ru-RU" sz="2800" u="sng">
              <a:latin typeface="Arial" panose="020B0604020202020204" pitchFamily="34" charset="0"/>
            </a:endParaRPr>
          </a:p>
          <a:p>
            <a:pPr algn="ctr" eaLnBrk="1" hangingPunct="1"/>
            <a:endParaRPr kumimoji="1" lang="en-US" altLang="ru-RU" sz="900" b="1">
              <a:latin typeface="Arial" panose="020B0604020202020204" pitchFamily="34" charset="0"/>
            </a:endParaRPr>
          </a:p>
          <a:p>
            <a:pPr algn="ctr" eaLnBrk="1" hangingPunct="1"/>
            <a:r>
              <a:rPr kumimoji="1" lang="uk-UA" altLang="ru-RU" sz="2800" b="1">
                <a:latin typeface="Arial" panose="020B0604020202020204" pitchFamily="34" charset="0"/>
              </a:rPr>
              <a:t>Адреса:</a:t>
            </a:r>
          </a:p>
          <a:p>
            <a:pPr algn="ctr" eaLnBrk="1" hangingPunct="1"/>
            <a:r>
              <a:rPr kumimoji="1" lang="uk-UA" altLang="ru-RU" sz="2800">
                <a:latin typeface="Arial" panose="020B0604020202020204" pitchFamily="34" charset="0"/>
              </a:rPr>
              <a:t>майдан Свободи, 6, офіс 463, м. Харків, 61022</a:t>
            </a:r>
            <a:endParaRPr kumimoji="1" lang="ru-RU" altLang="ru-RU" sz="2800">
              <a:latin typeface="Arial" panose="020B0604020202020204" pitchFamily="34" charset="0"/>
            </a:endParaRPr>
          </a:p>
        </p:txBody>
      </p:sp>
      <p:pic>
        <p:nvPicPr>
          <p:cNvPr id="15365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3813"/>
            <a:ext cx="1555750" cy="44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6" name="Рисунок 1" descr="2017 - PowerPoint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650" t="85887" r="59633" b="10106"/>
          <a:stretch>
            <a:fillRect/>
          </a:stretch>
        </p:blipFill>
        <p:spPr bwMode="auto">
          <a:xfrm>
            <a:off x="11660188" y="7431088"/>
            <a:ext cx="371475" cy="296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5367" name="Группа 8"/>
          <p:cNvGrpSpPr>
            <a:grpSpLocks/>
          </p:cNvGrpSpPr>
          <p:nvPr/>
        </p:nvGrpSpPr>
        <p:grpSpPr bwMode="auto">
          <a:xfrm>
            <a:off x="10785475" y="3851275"/>
            <a:ext cx="874713" cy="2686050"/>
            <a:chOff x="4312118" y="1992429"/>
            <a:chExt cx="875899" cy="2685448"/>
          </a:xfrm>
        </p:grpSpPr>
        <p:pic>
          <p:nvPicPr>
            <p:cNvPr id="10" name="Picture 2" descr="Результат пошуку зображень за запитом &quot;иконки соц сетейфейс&quot;"/>
            <p:cNvPicPr>
              <a:picLocks noChangeAspect="1" noChangeArrowheads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116" t="9372" r="62378" b="35318"/>
            <a:stretch/>
          </p:blipFill>
          <p:spPr bwMode="auto">
            <a:xfrm>
              <a:off x="4312118" y="1992429"/>
              <a:ext cx="875899" cy="1780674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 prstMaterial="metal">
              <a:bevelT/>
              <a:bevelB w="114300" prst="artDeco"/>
            </a:sp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" name="Picture 2" descr="Результат пошуку зображень за запитом &quot;иконки соц сетейфейс&quot;"/>
            <p:cNvPicPr>
              <a:picLocks noChangeAspect="1" noChangeArrowheads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2523" t="8526" r="10270" b="63371"/>
            <a:stretch/>
          </p:blipFill>
          <p:spPr bwMode="auto">
            <a:xfrm>
              <a:off x="4312118" y="3773103"/>
              <a:ext cx="875899" cy="904774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 prstMaterial="metal">
              <a:bevelT/>
              <a:bevelB w="114300" prst="artDeco"/>
            </a:sp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2" name="Прямоугольник 11"/>
          <p:cNvSpPr/>
          <p:nvPr/>
        </p:nvSpPr>
        <p:spPr>
          <a:xfrm rot="19536648">
            <a:off x="-252473" y="688456"/>
            <a:ext cx="2929958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000" cap="all" dirty="0">
                <a:ln w="9000" cmpd="sng">
                  <a:solidFill>
                    <a:srgbClr val="002060"/>
                  </a:solidFill>
                  <a:prstDash val="solid"/>
                </a:ln>
                <a:cs typeface="Times New Roman" panose="02020603050405020304" pitchFamily="18" charset="0"/>
              </a:rPr>
              <a:t>Є питання щодо ЗНО?</a:t>
            </a:r>
            <a:endParaRPr lang="en-US" sz="2000" cap="all" dirty="0">
              <a:ln w="9000" cmpd="sng">
                <a:solidFill>
                  <a:srgbClr val="002060"/>
                </a:solidFill>
                <a:prstDash val="solid"/>
              </a:ln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325" y="134938"/>
            <a:ext cx="1555750" cy="44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Заголовок 4"/>
          <p:cNvSpPr txBox="1">
            <a:spLocks/>
          </p:cNvSpPr>
          <p:nvPr/>
        </p:nvSpPr>
        <p:spPr>
          <a:xfrm>
            <a:off x="1047750" y="506413"/>
            <a:ext cx="10093325" cy="107315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  <a:defRPr/>
            </a:pPr>
            <a:r>
              <a:rPr lang="uk-UA" sz="5400" b="1" dirty="0" smtClean="0">
                <a:solidFill>
                  <a:srgbClr val="FF0066"/>
                </a:solidFill>
                <a:latin typeface="+mn-lt"/>
              </a:rPr>
              <a:t>Календар ЗНО-2018</a:t>
            </a:r>
            <a:endParaRPr lang="ru-RU" sz="5400" b="1" dirty="0">
              <a:solidFill>
                <a:srgbClr val="FF0066"/>
              </a:solidFill>
              <a:latin typeface="+mn-lt"/>
            </a:endParaRPr>
          </a:p>
        </p:txBody>
      </p:sp>
      <p:graphicFrame>
        <p:nvGraphicFramePr>
          <p:cNvPr id="2" name="Схема 1"/>
          <p:cNvGraphicFramePr/>
          <p:nvPr/>
        </p:nvGraphicFramePr>
        <p:xfrm>
          <a:off x="262550" y="724277"/>
          <a:ext cx="11663604" cy="578516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325" y="134938"/>
            <a:ext cx="1555750" cy="44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099" name="Группа 36"/>
          <p:cNvGrpSpPr>
            <a:grpSpLocks/>
          </p:cNvGrpSpPr>
          <p:nvPr/>
        </p:nvGrpSpPr>
        <p:grpSpPr bwMode="auto">
          <a:xfrm>
            <a:off x="73025" y="966788"/>
            <a:ext cx="2965450" cy="1677987"/>
            <a:chOff x="47770" y="1576881"/>
            <a:chExt cx="2898122" cy="1678065"/>
          </a:xfrm>
        </p:grpSpPr>
        <p:sp>
          <p:nvSpPr>
            <p:cNvPr id="2" name="Скругленный прямоугольник 1"/>
            <p:cNvSpPr/>
            <p:nvPr/>
          </p:nvSpPr>
          <p:spPr>
            <a:xfrm>
              <a:off x="468215" y="1892808"/>
              <a:ext cx="2477677" cy="1362138"/>
            </a:xfrm>
            <a:prstGeom prst="roundRect">
              <a:avLst/>
            </a:prstGeom>
            <a:noFill/>
            <a:ln w="3810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3" name="Шестиугольник 12"/>
            <p:cNvSpPr/>
            <p:nvPr/>
          </p:nvSpPr>
          <p:spPr>
            <a:xfrm>
              <a:off x="47770" y="1576881"/>
              <a:ext cx="862076" cy="658367"/>
            </a:xfrm>
            <a:prstGeom prst="hexagon">
              <a:avLst/>
            </a:prstGeom>
            <a:solidFill>
              <a:srgbClr val="FFFF66"/>
            </a:solidFill>
            <a:ln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endParaRPr>
            </a:p>
          </p:txBody>
        </p:sp>
      </p:grpSp>
      <p:grpSp>
        <p:nvGrpSpPr>
          <p:cNvPr id="4100" name="Группа 37"/>
          <p:cNvGrpSpPr>
            <a:grpSpLocks/>
          </p:cNvGrpSpPr>
          <p:nvPr/>
        </p:nvGrpSpPr>
        <p:grpSpPr bwMode="auto">
          <a:xfrm>
            <a:off x="109538" y="2862263"/>
            <a:ext cx="2935287" cy="1697037"/>
            <a:chOff x="2946815" y="1543732"/>
            <a:chExt cx="2934301" cy="1697657"/>
          </a:xfrm>
        </p:grpSpPr>
        <p:sp>
          <p:nvSpPr>
            <p:cNvPr id="7" name="Скругленный прямоугольник 6"/>
            <p:cNvSpPr/>
            <p:nvPr/>
          </p:nvSpPr>
          <p:spPr>
            <a:xfrm>
              <a:off x="3403861" y="1878816"/>
              <a:ext cx="2477255" cy="1362573"/>
            </a:xfrm>
            <a:prstGeom prst="roundRect">
              <a:avLst/>
            </a:prstGeom>
            <a:noFill/>
            <a:ln w="3810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26" name="Шестиугольник 25"/>
            <p:cNvSpPr/>
            <p:nvPr/>
          </p:nvSpPr>
          <p:spPr>
            <a:xfrm>
              <a:off x="2946815" y="1543732"/>
              <a:ext cx="862076" cy="658367"/>
            </a:xfrm>
            <a:prstGeom prst="hexagon">
              <a:avLst/>
            </a:prstGeom>
            <a:solidFill>
              <a:srgbClr val="FFFF66"/>
            </a:solidFill>
            <a:ln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endParaRPr>
            </a:p>
          </p:txBody>
        </p:sp>
      </p:grpSp>
      <p:grpSp>
        <p:nvGrpSpPr>
          <p:cNvPr id="4101" name="Группа 38"/>
          <p:cNvGrpSpPr>
            <a:grpSpLocks/>
          </p:cNvGrpSpPr>
          <p:nvPr/>
        </p:nvGrpSpPr>
        <p:grpSpPr bwMode="auto">
          <a:xfrm>
            <a:off x="177800" y="4810125"/>
            <a:ext cx="2909888" cy="1677988"/>
            <a:chOff x="6010683" y="1570724"/>
            <a:chExt cx="2910813" cy="1676602"/>
          </a:xfrm>
        </p:grpSpPr>
        <p:sp>
          <p:nvSpPr>
            <p:cNvPr id="11" name="Скругленный прямоугольник 10"/>
            <p:cNvSpPr/>
            <p:nvPr/>
          </p:nvSpPr>
          <p:spPr>
            <a:xfrm>
              <a:off x="6444209" y="1884789"/>
              <a:ext cx="2477287" cy="1362537"/>
            </a:xfrm>
            <a:prstGeom prst="roundRect">
              <a:avLst/>
            </a:prstGeom>
            <a:noFill/>
            <a:ln w="3810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29" name="Шестиугольник 28"/>
            <p:cNvSpPr/>
            <p:nvPr/>
          </p:nvSpPr>
          <p:spPr>
            <a:xfrm>
              <a:off x="6010683" y="1570724"/>
              <a:ext cx="862076" cy="658367"/>
            </a:xfrm>
            <a:prstGeom prst="hexagon">
              <a:avLst/>
            </a:prstGeom>
            <a:solidFill>
              <a:srgbClr val="FFFF66"/>
            </a:solidFill>
            <a:ln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endParaRPr>
            </a:p>
          </p:txBody>
        </p:sp>
      </p:grpSp>
      <p:sp>
        <p:nvSpPr>
          <p:cNvPr id="50" name="Прямоугольник 49"/>
          <p:cNvSpPr/>
          <p:nvPr/>
        </p:nvSpPr>
        <p:spPr>
          <a:xfrm>
            <a:off x="685800" y="1693863"/>
            <a:ext cx="2116138" cy="5238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n/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+mn-lt"/>
                <a:cs typeface="+mn-cs"/>
              </a:rPr>
              <a:t>Математика</a:t>
            </a:r>
          </a:p>
        </p:txBody>
      </p:sp>
      <p:sp>
        <p:nvSpPr>
          <p:cNvPr id="51" name="Прямоугольник 50"/>
          <p:cNvSpPr/>
          <p:nvPr/>
        </p:nvSpPr>
        <p:spPr>
          <a:xfrm>
            <a:off x="4643438" y="1504950"/>
            <a:ext cx="1949450" cy="9540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800" b="1" dirty="0">
                <a:ln/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+mn-lt"/>
                <a:cs typeface="+mn-cs"/>
              </a:rPr>
              <a:t>Англійська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800" b="1" dirty="0">
                <a:ln/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+mn-lt"/>
                <a:cs typeface="+mn-cs"/>
              </a:rPr>
              <a:t>мова</a:t>
            </a:r>
          </a:p>
        </p:txBody>
      </p:sp>
      <p:sp>
        <p:nvSpPr>
          <p:cNvPr id="52" name="Прямоугольник 51"/>
          <p:cNvSpPr/>
          <p:nvPr/>
        </p:nvSpPr>
        <p:spPr>
          <a:xfrm>
            <a:off x="533400" y="3460750"/>
            <a:ext cx="2560638" cy="8604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500" b="1" dirty="0">
                <a:ln/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+mn-lt"/>
                <a:cs typeface="+mn-cs"/>
              </a:rPr>
              <a:t>Українська мова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500" b="1" dirty="0">
                <a:ln/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+mn-lt"/>
                <a:cs typeface="+mn-cs"/>
              </a:rPr>
              <a:t>і література</a:t>
            </a:r>
          </a:p>
        </p:txBody>
      </p:sp>
      <p:sp>
        <p:nvSpPr>
          <p:cNvPr id="53" name="Прямоугольник 52"/>
          <p:cNvSpPr/>
          <p:nvPr/>
        </p:nvSpPr>
        <p:spPr>
          <a:xfrm>
            <a:off x="1176338" y="5529263"/>
            <a:ext cx="1454150" cy="46196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b="1" dirty="0">
                <a:ln/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+mn-lt"/>
                <a:cs typeface="+mn-cs"/>
              </a:rPr>
              <a:t>Німецька</a:t>
            </a:r>
          </a:p>
        </p:txBody>
      </p:sp>
      <p:sp>
        <p:nvSpPr>
          <p:cNvPr id="54" name="Прямоугольник 53"/>
          <p:cNvSpPr/>
          <p:nvPr/>
        </p:nvSpPr>
        <p:spPr>
          <a:xfrm>
            <a:off x="4357688" y="5545138"/>
            <a:ext cx="2519362" cy="5222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800" b="1" dirty="0">
                <a:ln/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+mn-lt"/>
                <a:cs typeface="+mn-cs"/>
              </a:rPr>
              <a:t>Історія України</a:t>
            </a:r>
          </a:p>
        </p:txBody>
      </p:sp>
      <p:sp>
        <p:nvSpPr>
          <p:cNvPr id="55" name="Прямоугольник 54"/>
          <p:cNvSpPr/>
          <p:nvPr/>
        </p:nvSpPr>
        <p:spPr>
          <a:xfrm>
            <a:off x="8993188" y="5621338"/>
            <a:ext cx="993775" cy="5238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800" b="1" dirty="0">
                <a:ln/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+mn-lt"/>
                <a:cs typeface="+mn-cs"/>
              </a:rPr>
              <a:t>Хімія</a:t>
            </a:r>
          </a:p>
        </p:txBody>
      </p:sp>
      <p:sp>
        <p:nvSpPr>
          <p:cNvPr id="56" name="Прямоугольник 55"/>
          <p:cNvSpPr/>
          <p:nvPr/>
        </p:nvSpPr>
        <p:spPr>
          <a:xfrm>
            <a:off x="8556625" y="1679575"/>
            <a:ext cx="1689100" cy="5222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800" b="1" dirty="0">
                <a:ln/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+mn-lt"/>
                <a:cs typeface="+mn-cs"/>
              </a:rPr>
              <a:t>Географія</a:t>
            </a:r>
          </a:p>
        </p:txBody>
      </p:sp>
      <p:sp>
        <p:nvSpPr>
          <p:cNvPr id="57" name="Прямоугольник 56"/>
          <p:cNvSpPr/>
          <p:nvPr/>
        </p:nvSpPr>
        <p:spPr>
          <a:xfrm>
            <a:off x="8782050" y="3624263"/>
            <a:ext cx="1238250" cy="5222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800" b="1" dirty="0">
                <a:ln/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+mn-lt"/>
                <a:cs typeface="+mn-cs"/>
              </a:rPr>
              <a:t>Фізика</a:t>
            </a:r>
          </a:p>
        </p:txBody>
      </p:sp>
      <p:sp>
        <p:nvSpPr>
          <p:cNvPr id="58" name="Прямоугольник 57"/>
          <p:cNvSpPr/>
          <p:nvPr/>
        </p:nvSpPr>
        <p:spPr>
          <a:xfrm>
            <a:off x="4900613" y="3624263"/>
            <a:ext cx="1433512" cy="5222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800" b="1" dirty="0">
                <a:ln/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+mn-lt"/>
                <a:cs typeface="+mn-cs"/>
              </a:rPr>
              <a:t>Біологія</a:t>
            </a:r>
          </a:p>
        </p:txBody>
      </p:sp>
      <p:sp>
        <p:nvSpPr>
          <p:cNvPr id="59" name="Прямоугольник 58"/>
          <p:cNvSpPr/>
          <p:nvPr/>
        </p:nvSpPr>
        <p:spPr>
          <a:xfrm>
            <a:off x="1146175" y="5145088"/>
            <a:ext cx="1460500" cy="46196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b="1" dirty="0">
                <a:ln/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+mn-lt"/>
                <a:cs typeface="+mn-cs"/>
              </a:rPr>
              <a:t>Іспанська</a:t>
            </a:r>
          </a:p>
        </p:txBody>
      </p:sp>
      <p:sp>
        <p:nvSpPr>
          <p:cNvPr id="60" name="Прямоугольник 59"/>
          <p:cNvSpPr/>
          <p:nvPr/>
        </p:nvSpPr>
        <p:spPr>
          <a:xfrm>
            <a:off x="1136650" y="5915025"/>
            <a:ext cx="1843088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b="1" dirty="0">
                <a:ln/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+mn-lt"/>
                <a:cs typeface="+mn-cs"/>
              </a:rPr>
              <a:t>Французька</a:t>
            </a:r>
          </a:p>
        </p:txBody>
      </p:sp>
      <p:sp>
        <p:nvSpPr>
          <p:cNvPr id="61" name="Заголовок 4"/>
          <p:cNvSpPr txBox="1">
            <a:spLocks/>
          </p:cNvSpPr>
          <p:nvPr/>
        </p:nvSpPr>
        <p:spPr>
          <a:xfrm>
            <a:off x="1792288" y="-6350"/>
            <a:ext cx="10094912" cy="107315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  <a:defRPr/>
            </a:pPr>
            <a:r>
              <a:rPr lang="uk-UA" sz="5400" b="1" dirty="0" smtClean="0">
                <a:solidFill>
                  <a:srgbClr val="FF0066"/>
                </a:solidFill>
                <a:latin typeface="+mn-lt"/>
              </a:rPr>
              <a:t>Календар проведення ЗНО-2018</a:t>
            </a:r>
            <a:endParaRPr lang="ru-RU" sz="5400" b="1" dirty="0">
              <a:solidFill>
                <a:srgbClr val="FF0066"/>
              </a:solidFill>
              <a:latin typeface="+mn-lt"/>
            </a:endParaRPr>
          </a:p>
        </p:txBody>
      </p:sp>
      <p:sp>
        <p:nvSpPr>
          <p:cNvPr id="4114" name="TextBox 3"/>
          <p:cNvSpPr txBox="1">
            <a:spLocks noChangeArrowheads="1"/>
          </p:cNvSpPr>
          <p:nvPr/>
        </p:nvSpPr>
        <p:spPr bwMode="auto">
          <a:xfrm>
            <a:off x="58738" y="1071563"/>
            <a:ext cx="8985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uk-UA" altLang="ru-RU" sz="2400" b="1"/>
              <a:t>22.05</a:t>
            </a:r>
          </a:p>
        </p:txBody>
      </p:sp>
      <p:sp>
        <p:nvSpPr>
          <p:cNvPr id="4115" name="TextBox 62"/>
          <p:cNvSpPr txBox="1">
            <a:spLocks noChangeArrowheads="1"/>
          </p:cNvSpPr>
          <p:nvPr/>
        </p:nvSpPr>
        <p:spPr bwMode="auto">
          <a:xfrm>
            <a:off x="109538" y="2946400"/>
            <a:ext cx="8985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uk-UA" altLang="ru-RU" sz="2400" b="1"/>
              <a:t>24.05</a:t>
            </a:r>
          </a:p>
        </p:txBody>
      </p:sp>
      <p:sp>
        <p:nvSpPr>
          <p:cNvPr id="4116" name="TextBox 63"/>
          <p:cNvSpPr txBox="1">
            <a:spLocks noChangeArrowheads="1"/>
          </p:cNvSpPr>
          <p:nvPr/>
        </p:nvSpPr>
        <p:spPr bwMode="auto">
          <a:xfrm>
            <a:off x="134938" y="4897438"/>
            <a:ext cx="8985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uk-UA" altLang="ru-RU" sz="2400" b="1"/>
              <a:t>29.05</a:t>
            </a:r>
          </a:p>
        </p:txBody>
      </p:sp>
      <p:grpSp>
        <p:nvGrpSpPr>
          <p:cNvPr id="4117" name="Группа 4"/>
          <p:cNvGrpSpPr>
            <a:grpSpLocks/>
          </p:cNvGrpSpPr>
          <p:nvPr/>
        </p:nvGrpSpPr>
        <p:grpSpPr bwMode="auto">
          <a:xfrm>
            <a:off x="3857625" y="966788"/>
            <a:ext cx="2952750" cy="1666875"/>
            <a:chOff x="4254664" y="953771"/>
            <a:chExt cx="2952453" cy="1666908"/>
          </a:xfrm>
        </p:grpSpPr>
        <p:grpSp>
          <p:nvGrpSpPr>
            <p:cNvPr id="4154" name="Группа 39"/>
            <p:cNvGrpSpPr>
              <a:grpSpLocks/>
            </p:cNvGrpSpPr>
            <p:nvPr/>
          </p:nvGrpSpPr>
          <p:grpSpPr bwMode="auto">
            <a:xfrm>
              <a:off x="4296886" y="953771"/>
              <a:ext cx="2910231" cy="1666908"/>
              <a:chOff x="8946489" y="1516728"/>
              <a:chExt cx="2910231" cy="1666908"/>
            </a:xfrm>
          </p:grpSpPr>
          <p:sp>
            <p:nvSpPr>
              <p:cNvPr id="12" name="Скругленный прямоугольник 11"/>
              <p:cNvSpPr/>
              <p:nvPr/>
            </p:nvSpPr>
            <p:spPr>
              <a:xfrm>
                <a:off x="9378882" y="1821534"/>
                <a:ext cx="2477838" cy="1362102"/>
              </a:xfrm>
              <a:prstGeom prst="roundRect">
                <a:avLst/>
              </a:prstGeom>
              <a:noFill/>
              <a:ln w="38100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32" name="Шестиугольник 31"/>
              <p:cNvSpPr/>
              <p:nvPr/>
            </p:nvSpPr>
            <p:spPr>
              <a:xfrm>
                <a:off x="8946489" y="1516728"/>
                <a:ext cx="862076" cy="658367"/>
              </a:xfrm>
              <a:prstGeom prst="hexagon">
                <a:avLst/>
              </a:prstGeom>
              <a:solidFill>
                <a:srgbClr val="FFFF66"/>
              </a:solidFill>
              <a:ln>
                <a:noFill/>
              </a:ln>
              <a:effectLst>
                <a:outerShdw blurRad="107950" dist="12700" dir="5400000" algn="ctr">
                  <a:srgbClr val="000000"/>
                </a:outerShdw>
              </a:effectLst>
              <a:scene3d>
                <a:camera prst="orthographicFront">
                  <a:rot lat="0" lon="0" rev="0"/>
                </a:camera>
                <a:lightRig rig="soft" dir="t">
                  <a:rot lat="0" lon="0" rev="0"/>
                </a:lightRig>
              </a:scene3d>
              <a:sp3d contourW="44450" prstMaterial="matte">
                <a:bevelT w="63500" h="63500" prst="artDeco"/>
                <a:contourClr>
                  <a:srgbClr val="FFFFFF"/>
                </a:contour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b="1">
                  <a:ln w="9525">
                    <a:solidFill>
                      <a:schemeClr val="bg1"/>
                    </a:solidFill>
                    <a:prstDash val="solid"/>
                  </a:ln>
                  <a:solidFill>
                    <a:schemeClr val="tx1"/>
                  </a:solidFill>
                  <a:effectLst>
                    <a:outerShdw blurRad="12700" dist="38100" dir="2700000" algn="tl" rotWithShape="0">
                      <a:schemeClr val="bg1">
                        <a:lumMod val="50000"/>
                      </a:schemeClr>
                    </a:outerShdw>
                  </a:effectLst>
                </a:endParaRPr>
              </a:p>
            </p:txBody>
          </p:sp>
        </p:grpSp>
        <p:sp>
          <p:nvSpPr>
            <p:cNvPr id="4155" name="TextBox 64"/>
            <p:cNvSpPr txBox="1">
              <a:spLocks noChangeArrowheads="1"/>
            </p:cNvSpPr>
            <p:nvPr/>
          </p:nvSpPr>
          <p:spPr bwMode="auto">
            <a:xfrm>
              <a:off x="4254664" y="1029726"/>
              <a:ext cx="89838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uk-UA" altLang="ru-RU" sz="2400" b="1"/>
                <a:t>01.06</a:t>
              </a:r>
            </a:p>
          </p:txBody>
        </p:sp>
      </p:grpSp>
      <p:grpSp>
        <p:nvGrpSpPr>
          <p:cNvPr id="4118" name="Группа 70"/>
          <p:cNvGrpSpPr>
            <a:grpSpLocks/>
          </p:cNvGrpSpPr>
          <p:nvPr/>
        </p:nvGrpSpPr>
        <p:grpSpPr bwMode="auto">
          <a:xfrm>
            <a:off x="3879850" y="2911475"/>
            <a:ext cx="2976563" cy="1654175"/>
            <a:chOff x="4315408" y="2931607"/>
            <a:chExt cx="2977286" cy="1655558"/>
          </a:xfrm>
        </p:grpSpPr>
        <p:grpSp>
          <p:nvGrpSpPr>
            <p:cNvPr id="4148" name="Группа 40"/>
            <p:cNvGrpSpPr>
              <a:grpSpLocks/>
            </p:cNvGrpSpPr>
            <p:nvPr/>
          </p:nvGrpSpPr>
          <p:grpSpPr bwMode="auto">
            <a:xfrm>
              <a:off x="4338963" y="2931607"/>
              <a:ext cx="2953731" cy="1655558"/>
              <a:chOff x="-7839" y="3501658"/>
              <a:chExt cx="2953731" cy="1655558"/>
            </a:xfrm>
          </p:grpSpPr>
          <p:sp>
            <p:nvSpPr>
              <p:cNvPr id="6" name="Скругленный прямоугольник 5"/>
              <p:cNvSpPr/>
              <p:nvPr/>
            </p:nvSpPr>
            <p:spPr>
              <a:xfrm>
                <a:off x="468791" y="3794002"/>
                <a:ext cx="2477101" cy="1363214"/>
              </a:xfrm>
              <a:prstGeom prst="roundRect">
                <a:avLst/>
              </a:prstGeom>
              <a:noFill/>
              <a:ln w="38100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17" name="Шестиугольник 16"/>
              <p:cNvSpPr/>
              <p:nvPr/>
            </p:nvSpPr>
            <p:spPr>
              <a:xfrm>
                <a:off x="-7839" y="3501658"/>
                <a:ext cx="862076" cy="658367"/>
              </a:xfrm>
              <a:prstGeom prst="hexagon">
                <a:avLst/>
              </a:prstGeom>
              <a:solidFill>
                <a:srgbClr val="FFFF66"/>
              </a:solidFill>
              <a:ln>
                <a:noFill/>
              </a:ln>
              <a:effectLst>
                <a:outerShdw blurRad="107950" dist="12700" dir="5400000" algn="ctr">
                  <a:srgbClr val="000000"/>
                </a:outerShdw>
              </a:effectLst>
              <a:scene3d>
                <a:camera prst="orthographicFront">
                  <a:rot lat="0" lon="0" rev="0"/>
                </a:camera>
                <a:lightRig rig="soft" dir="t">
                  <a:rot lat="0" lon="0" rev="0"/>
                </a:lightRig>
              </a:scene3d>
              <a:sp3d contourW="44450" prstMaterial="matte">
                <a:bevelT w="63500" h="63500" prst="artDeco"/>
                <a:contourClr>
                  <a:srgbClr val="FFFFFF"/>
                </a:contour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b="1">
                  <a:ln w="9525">
                    <a:solidFill>
                      <a:schemeClr val="bg1"/>
                    </a:solidFill>
                    <a:prstDash val="solid"/>
                  </a:ln>
                  <a:solidFill>
                    <a:schemeClr val="tx1"/>
                  </a:solidFill>
                  <a:effectLst>
                    <a:outerShdw blurRad="12700" dist="38100" dir="2700000" algn="tl" rotWithShape="0">
                      <a:schemeClr val="bg1">
                        <a:lumMod val="50000"/>
                      </a:schemeClr>
                    </a:outerShdw>
                  </a:effectLst>
                </a:endParaRPr>
              </a:p>
            </p:txBody>
          </p:sp>
        </p:grpSp>
        <p:sp>
          <p:nvSpPr>
            <p:cNvPr id="4149" name="TextBox 65"/>
            <p:cNvSpPr txBox="1">
              <a:spLocks noChangeArrowheads="1"/>
            </p:cNvSpPr>
            <p:nvPr/>
          </p:nvSpPr>
          <p:spPr bwMode="auto">
            <a:xfrm>
              <a:off x="4315408" y="3029117"/>
              <a:ext cx="89838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uk-UA" altLang="ru-RU" sz="2400" b="1"/>
                <a:t>04.06</a:t>
              </a:r>
            </a:p>
          </p:txBody>
        </p:sp>
      </p:grpSp>
      <p:grpSp>
        <p:nvGrpSpPr>
          <p:cNvPr id="4119" name="Группа 71"/>
          <p:cNvGrpSpPr>
            <a:grpSpLocks/>
          </p:cNvGrpSpPr>
          <p:nvPr/>
        </p:nvGrpSpPr>
        <p:grpSpPr bwMode="auto">
          <a:xfrm>
            <a:off x="3900488" y="4852988"/>
            <a:ext cx="2957512" cy="1673225"/>
            <a:chOff x="4393352" y="4810786"/>
            <a:chExt cx="2958625" cy="1673896"/>
          </a:xfrm>
        </p:grpSpPr>
        <p:grpSp>
          <p:nvGrpSpPr>
            <p:cNvPr id="4142" name="Группа 41"/>
            <p:cNvGrpSpPr>
              <a:grpSpLocks/>
            </p:cNvGrpSpPr>
            <p:nvPr/>
          </p:nvGrpSpPr>
          <p:grpSpPr bwMode="auto">
            <a:xfrm>
              <a:off x="4414765" y="4810786"/>
              <a:ext cx="2937212" cy="1673896"/>
              <a:chOff x="3000292" y="3483320"/>
              <a:chExt cx="2937212" cy="1673896"/>
            </a:xfrm>
          </p:grpSpPr>
          <p:sp>
            <p:nvSpPr>
              <p:cNvPr id="8" name="Скругленный прямоугольник 7"/>
              <p:cNvSpPr/>
              <p:nvPr/>
            </p:nvSpPr>
            <p:spPr>
              <a:xfrm>
                <a:off x="3458484" y="3794595"/>
                <a:ext cx="2479020" cy="1362621"/>
              </a:xfrm>
              <a:prstGeom prst="roundRect">
                <a:avLst/>
              </a:prstGeom>
              <a:noFill/>
              <a:ln w="38100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20" name="Шестиугольник 19"/>
              <p:cNvSpPr/>
              <p:nvPr/>
            </p:nvSpPr>
            <p:spPr>
              <a:xfrm>
                <a:off x="3000292" y="3483320"/>
                <a:ext cx="862076" cy="658367"/>
              </a:xfrm>
              <a:prstGeom prst="hexagon">
                <a:avLst/>
              </a:prstGeom>
              <a:solidFill>
                <a:srgbClr val="FFFF66"/>
              </a:solidFill>
              <a:ln>
                <a:noFill/>
              </a:ln>
              <a:effectLst>
                <a:outerShdw blurRad="107950" dist="12700" dir="5400000" algn="ctr">
                  <a:srgbClr val="000000"/>
                </a:outerShdw>
              </a:effectLst>
              <a:scene3d>
                <a:camera prst="orthographicFront">
                  <a:rot lat="0" lon="0" rev="0"/>
                </a:camera>
                <a:lightRig rig="soft" dir="t">
                  <a:rot lat="0" lon="0" rev="0"/>
                </a:lightRig>
              </a:scene3d>
              <a:sp3d contourW="44450" prstMaterial="matte">
                <a:bevelT w="63500" h="63500" prst="artDeco"/>
                <a:contourClr>
                  <a:srgbClr val="FFFFFF"/>
                </a:contour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b="1">
                  <a:ln w="9525">
                    <a:solidFill>
                      <a:schemeClr val="bg1"/>
                    </a:solidFill>
                    <a:prstDash val="solid"/>
                  </a:ln>
                  <a:solidFill>
                    <a:schemeClr val="tx1"/>
                  </a:solidFill>
                  <a:effectLst>
                    <a:outerShdw blurRad="12700" dist="38100" dir="2700000" algn="tl" rotWithShape="0">
                      <a:schemeClr val="bg1">
                        <a:lumMod val="50000"/>
                      </a:schemeClr>
                    </a:outerShdw>
                  </a:effectLst>
                </a:endParaRPr>
              </a:p>
            </p:txBody>
          </p:sp>
        </p:grpSp>
        <p:sp>
          <p:nvSpPr>
            <p:cNvPr id="4143" name="TextBox 66"/>
            <p:cNvSpPr txBox="1">
              <a:spLocks noChangeArrowheads="1"/>
            </p:cNvSpPr>
            <p:nvPr/>
          </p:nvSpPr>
          <p:spPr bwMode="auto">
            <a:xfrm>
              <a:off x="4393352" y="4897038"/>
              <a:ext cx="89838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uk-UA" altLang="ru-RU" sz="2400" b="1"/>
                <a:t>06.06</a:t>
              </a:r>
            </a:p>
          </p:txBody>
        </p:sp>
      </p:grpSp>
      <p:grpSp>
        <p:nvGrpSpPr>
          <p:cNvPr id="4120" name="Группа 72"/>
          <p:cNvGrpSpPr>
            <a:grpSpLocks/>
          </p:cNvGrpSpPr>
          <p:nvPr/>
        </p:nvGrpSpPr>
        <p:grpSpPr bwMode="auto">
          <a:xfrm>
            <a:off x="7658100" y="974725"/>
            <a:ext cx="2952750" cy="1677988"/>
            <a:chOff x="8571138" y="919875"/>
            <a:chExt cx="2952695" cy="1678259"/>
          </a:xfrm>
        </p:grpSpPr>
        <p:grpSp>
          <p:nvGrpSpPr>
            <p:cNvPr id="4136" name="Группа 42"/>
            <p:cNvGrpSpPr>
              <a:grpSpLocks/>
            </p:cNvGrpSpPr>
            <p:nvPr/>
          </p:nvGrpSpPr>
          <p:grpSpPr bwMode="auto">
            <a:xfrm>
              <a:off x="8577056" y="919875"/>
              <a:ext cx="2946777" cy="1678259"/>
              <a:chOff x="5982339" y="3478957"/>
              <a:chExt cx="2946777" cy="1678259"/>
            </a:xfrm>
          </p:grpSpPr>
          <p:sp>
            <p:nvSpPr>
              <p:cNvPr id="9" name="Скругленный прямоугольник 8"/>
              <p:cNvSpPr/>
              <p:nvPr/>
            </p:nvSpPr>
            <p:spPr>
              <a:xfrm>
                <a:off x="6451075" y="3794921"/>
                <a:ext cx="2478041" cy="1362295"/>
              </a:xfrm>
              <a:prstGeom prst="roundRect">
                <a:avLst/>
              </a:prstGeom>
              <a:noFill/>
              <a:ln w="38100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23" name="Шестиугольник 22"/>
              <p:cNvSpPr/>
              <p:nvPr/>
            </p:nvSpPr>
            <p:spPr>
              <a:xfrm>
                <a:off x="5982339" y="3478957"/>
                <a:ext cx="862076" cy="658367"/>
              </a:xfrm>
              <a:prstGeom prst="hexagon">
                <a:avLst/>
              </a:prstGeom>
              <a:solidFill>
                <a:srgbClr val="FFFF66"/>
              </a:solidFill>
              <a:ln>
                <a:noFill/>
              </a:ln>
              <a:effectLst>
                <a:outerShdw blurRad="107950" dist="12700" dir="5400000" algn="ctr">
                  <a:srgbClr val="000000"/>
                </a:outerShdw>
              </a:effectLst>
              <a:scene3d>
                <a:camera prst="orthographicFront">
                  <a:rot lat="0" lon="0" rev="0"/>
                </a:camera>
                <a:lightRig rig="soft" dir="t">
                  <a:rot lat="0" lon="0" rev="0"/>
                </a:lightRig>
              </a:scene3d>
              <a:sp3d contourW="44450" prstMaterial="matte">
                <a:bevelT w="63500" h="63500" prst="artDeco"/>
                <a:contourClr>
                  <a:srgbClr val="FFFFFF"/>
                </a:contour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b="1">
                  <a:ln w="9525">
                    <a:solidFill>
                      <a:schemeClr val="bg1"/>
                    </a:solidFill>
                    <a:prstDash val="solid"/>
                  </a:ln>
                  <a:solidFill>
                    <a:schemeClr val="tx1"/>
                  </a:solidFill>
                  <a:effectLst>
                    <a:outerShdw blurRad="12700" dist="38100" dir="2700000" algn="tl" rotWithShape="0">
                      <a:schemeClr val="bg1">
                        <a:lumMod val="50000"/>
                      </a:schemeClr>
                    </a:outerShdw>
                  </a:effectLst>
                </a:endParaRPr>
              </a:p>
            </p:txBody>
          </p:sp>
        </p:grpSp>
        <p:sp>
          <p:nvSpPr>
            <p:cNvPr id="4137" name="TextBox 67"/>
            <p:cNvSpPr txBox="1">
              <a:spLocks noChangeArrowheads="1"/>
            </p:cNvSpPr>
            <p:nvPr/>
          </p:nvSpPr>
          <p:spPr bwMode="auto">
            <a:xfrm>
              <a:off x="8571138" y="1030040"/>
              <a:ext cx="89838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uk-UA" altLang="ru-RU" sz="2400" b="1"/>
                <a:t>08.06</a:t>
              </a:r>
            </a:p>
          </p:txBody>
        </p:sp>
      </p:grpSp>
      <p:grpSp>
        <p:nvGrpSpPr>
          <p:cNvPr id="4121" name="Группа 73"/>
          <p:cNvGrpSpPr>
            <a:grpSpLocks/>
          </p:cNvGrpSpPr>
          <p:nvPr/>
        </p:nvGrpSpPr>
        <p:grpSpPr bwMode="auto">
          <a:xfrm>
            <a:off x="7743825" y="2967038"/>
            <a:ext cx="2940050" cy="1646237"/>
            <a:chOff x="8596619" y="2895525"/>
            <a:chExt cx="2939963" cy="1646677"/>
          </a:xfrm>
        </p:grpSpPr>
        <p:grpSp>
          <p:nvGrpSpPr>
            <p:cNvPr id="4130" name="Группа 43"/>
            <p:cNvGrpSpPr>
              <a:grpSpLocks/>
            </p:cNvGrpSpPr>
            <p:nvPr/>
          </p:nvGrpSpPr>
          <p:grpSpPr bwMode="auto">
            <a:xfrm>
              <a:off x="8614771" y="2895525"/>
              <a:ext cx="2921811" cy="1646677"/>
              <a:chOff x="8934909" y="3510539"/>
              <a:chExt cx="2921811" cy="1646677"/>
            </a:xfrm>
          </p:grpSpPr>
          <p:sp>
            <p:nvSpPr>
              <p:cNvPr id="10" name="Скругленный прямоугольник 9"/>
              <p:cNvSpPr/>
              <p:nvPr/>
            </p:nvSpPr>
            <p:spPr>
              <a:xfrm>
                <a:off x="9378706" y="3794777"/>
                <a:ext cx="2478014" cy="1362439"/>
              </a:xfrm>
              <a:prstGeom prst="roundRect">
                <a:avLst/>
              </a:prstGeom>
              <a:noFill/>
              <a:ln w="38100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35" name="Шестиугольник 34"/>
              <p:cNvSpPr/>
              <p:nvPr/>
            </p:nvSpPr>
            <p:spPr>
              <a:xfrm>
                <a:off x="8934909" y="3510539"/>
                <a:ext cx="862076" cy="658367"/>
              </a:xfrm>
              <a:prstGeom prst="hexagon">
                <a:avLst/>
              </a:prstGeom>
              <a:solidFill>
                <a:srgbClr val="FFFF66"/>
              </a:solidFill>
              <a:ln>
                <a:noFill/>
              </a:ln>
              <a:effectLst>
                <a:outerShdw blurRad="107950" dist="12700" dir="5400000" algn="ctr">
                  <a:srgbClr val="000000"/>
                </a:outerShdw>
              </a:effectLst>
              <a:scene3d>
                <a:camera prst="orthographicFront">
                  <a:rot lat="0" lon="0" rev="0"/>
                </a:camera>
                <a:lightRig rig="soft" dir="t">
                  <a:rot lat="0" lon="0" rev="0"/>
                </a:lightRig>
              </a:scene3d>
              <a:sp3d contourW="44450" prstMaterial="matte">
                <a:bevelT w="63500" h="63500" prst="artDeco"/>
                <a:contourClr>
                  <a:srgbClr val="FFFFFF"/>
                </a:contour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b="1">
                  <a:ln w="9525">
                    <a:solidFill>
                      <a:schemeClr val="bg1"/>
                    </a:solidFill>
                    <a:prstDash val="solid"/>
                  </a:ln>
                  <a:solidFill>
                    <a:schemeClr val="tx1"/>
                  </a:solidFill>
                  <a:effectLst>
                    <a:outerShdw blurRad="12700" dist="38100" dir="2700000" algn="tl" rotWithShape="0">
                      <a:schemeClr val="bg1">
                        <a:lumMod val="50000"/>
                      </a:schemeClr>
                    </a:outerShdw>
                  </a:effectLst>
                </a:endParaRPr>
              </a:p>
            </p:txBody>
          </p:sp>
        </p:grpSp>
        <p:sp>
          <p:nvSpPr>
            <p:cNvPr id="4131" name="TextBox 68"/>
            <p:cNvSpPr txBox="1">
              <a:spLocks noChangeArrowheads="1"/>
            </p:cNvSpPr>
            <p:nvPr/>
          </p:nvSpPr>
          <p:spPr bwMode="auto">
            <a:xfrm>
              <a:off x="8596619" y="2960376"/>
              <a:ext cx="89838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uk-UA" altLang="ru-RU" sz="2400" b="1"/>
                <a:t>11.06</a:t>
              </a:r>
            </a:p>
          </p:txBody>
        </p:sp>
      </p:grpSp>
      <p:grpSp>
        <p:nvGrpSpPr>
          <p:cNvPr id="4122" name="Группа 74"/>
          <p:cNvGrpSpPr>
            <a:grpSpLocks/>
          </p:cNvGrpSpPr>
          <p:nvPr/>
        </p:nvGrpSpPr>
        <p:grpSpPr bwMode="auto">
          <a:xfrm>
            <a:off x="7743825" y="4938713"/>
            <a:ext cx="2927350" cy="1636712"/>
            <a:chOff x="8629557" y="4897038"/>
            <a:chExt cx="2927529" cy="1637222"/>
          </a:xfrm>
        </p:grpSpPr>
        <p:grpSp>
          <p:nvGrpSpPr>
            <p:cNvPr id="4124" name="Группа 44"/>
            <p:cNvGrpSpPr>
              <a:grpSpLocks/>
            </p:cNvGrpSpPr>
            <p:nvPr/>
          </p:nvGrpSpPr>
          <p:grpSpPr bwMode="auto">
            <a:xfrm>
              <a:off x="8666715" y="4897038"/>
              <a:ext cx="2890371" cy="1637222"/>
              <a:chOff x="8966349" y="3519994"/>
              <a:chExt cx="2890371" cy="1637222"/>
            </a:xfrm>
          </p:grpSpPr>
          <p:sp>
            <p:nvSpPr>
              <p:cNvPr id="46" name="Скругленный прямоугольник 45"/>
              <p:cNvSpPr/>
              <p:nvPr/>
            </p:nvSpPr>
            <p:spPr>
              <a:xfrm>
                <a:off x="9378481" y="3794717"/>
                <a:ext cx="2478239" cy="1362499"/>
              </a:xfrm>
              <a:prstGeom prst="roundRect">
                <a:avLst/>
              </a:prstGeom>
              <a:noFill/>
              <a:ln w="38100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48" name="Шестиугольник 47"/>
              <p:cNvSpPr/>
              <p:nvPr/>
            </p:nvSpPr>
            <p:spPr>
              <a:xfrm>
                <a:off x="8966349" y="3519994"/>
                <a:ext cx="862076" cy="658367"/>
              </a:xfrm>
              <a:prstGeom prst="hexagon">
                <a:avLst/>
              </a:prstGeom>
              <a:solidFill>
                <a:srgbClr val="FFFF66"/>
              </a:solidFill>
              <a:ln>
                <a:noFill/>
              </a:ln>
              <a:effectLst>
                <a:outerShdw blurRad="107950" dist="12700" dir="5400000" algn="ctr">
                  <a:srgbClr val="000000"/>
                </a:outerShdw>
              </a:effectLst>
              <a:scene3d>
                <a:camera prst="orthographicFront">
                  <a:rot lat="0" lon="0" rev="0"/>
                </a:camera>
                <a:lightRig rig="soft" dir="t">
                  <a:rot lat="0" lon="0" rev="0"/>
                </a:lightRig>
              </a:scene3d>
              <a:sp3d contourW="44450" prstMaterial="matte">
                <a:bevelT w="63500" h="63500" prst="artDeco"/>
                <a:contourClr>
                  <a:srgbClr val="FFFFFF"/>
                </a:contour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b="1">
                  <a:ln w="9525">
                    <a:solidFill>
                      <a:schemeClr val="bg1"/>
                    </a:solidFill>
                    <a:prstDash val="solid"/>
                  </a:ln>
                  <a:solidFill>
                    <a:schemeClr val="tx1"/>
                  </a:solidFill>
                  <a:effectLst>
                    <a:outerShdw blurRad="12700" dist="38100" dir="2700000" algn="tl" rotWithShape="0">
                      <a:schemeClr val="bg1">
                        <a:lumMod val="50000"/>
                      </a:schemeClr>
                    </a:outerShdw>
                  </a:effectLst>
                </a:endParaRPr>
              </a:p>
            </p:txBody>
          </p:sp>
        </p:grpSp>
        <p:sp>
          <p:nvSpPr>
            <p:cNvPr id="4125" name="TextBox 69"/>
            <p:cNvSpPr txBox="1">
              <a:spLocks noChangeArrowheads="1"/>
            </p:cNvSpPr>
            <p:nvPr/>
          </p:nvSpPr>
          <p:spPr bwMode="auto">
            <a:xfrm>
              <a:off x="8629557" y="5007488"/>
              <a:ext cx="89838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uk-UA" altLang="ru-RU" sz="2400" b="1"/>
                <a:t>13.06</a:t>
              </a:r>
            </a:p>
          </p:txBody>
        </p:sp>
      </p:grpSp>
      <p:sp>
        <p:nvSpPr>
          <p:cNvPr id="4123" name="TextBox 76"/>
          <p:cNvSpPr txBox="1">
            <a:spLocks noChangeArrowheads="1"/>
          </p:cNvSpPr>
          <p:nvPr/>
        </p:nvSpPr>
        <p:spPr bwMode="auto">
          <a:xfrm>
            <a:off x="10714038" y="3176588"/>
            <a:ext cx="1477962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uk-UA" altLang="ru-RU" sz="2000" b="1">
                <a:solidFill>
                  <a:srgbClr val="FF0066"/>
                </a:solidFill>
              </a:rPr>
              <a:t> </a:t>
            </a:r>
            <a:r>
              <a:rPr lang="uk-UA" altLang="ru-RU" sz="4000" b="1">
                <a:solidFill>
                  <a:srgbClr val="FF0066"/>
                </a:solidFill>
              </a:rPr>
              <a:t>4 </a:t>
            </a:r>
            <a:r>
              <a:rPr lang="uk-UA" altLang="ru-RU" sz="2000" b="1">
                <a:solidFill>
                  <a:srgbClr val="FF0066"/>
                </a:solidFill>
              </a:rPr>
              <a:t>предмети ЗНО - </a:t>
            </a:r>
            <a:r>
              <a:rPr lang="en-US" altLang="ru-RU" sz="2000" b="1">
                <a:solidFill>
                  <a:srgbClr val="FF0066"/>
                </a:solidFill>
              </a:rPr>
              <a:t>max</a:t>
            </a:r>
            <a:endParaRPr lang="uk-UA" altLang="ru-RU" sz="2000" b="1">
              <a:solidFill>
                <a:srgbClr val="FF006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325" y="134938"/>
            <a:ext cx="1555750" cy="44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Заголовок 4"/>
          <p:cNvSpPr txBox="1">
            <a:spLocks/>
          </p:cNvSpPr>
          <p:nvPr/>
        </p:nvSpPr>
        <p:spPr>
          <a:xfrm>
            <a:off x="2414588" y="330200"/>
            <a:ext cx="7862887" cy="1325563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  <a:defRPr/>
            </a:pPr>
            <a:r>
              <a:rPr lang="uk-UA" sz="7200" b="1" dirty="0" smtClean="0">
                <a:solidFill>
                  <a:srgbClr val="FF0066"/>
                </a:solidFill>
                <a:latin typeface="+mn-lt"/>
              </a:rPr>
              <a:t>ЗНО = ДПА</a:t>
            </a:r>
            <a:endParaRPr lang="ru-RU" sz="7200" b="1" dirty="0">
              <a:solidFill>
                <a:srgbClr val="FF0066"/>
              </a:solidFill>
              <a:latin typeface="+mn-lt"/>
            </a:endParaRPr>
          </a:p>
        </p:txBody>
      </p:sp>
      <p:sp>
        <p:nvSpPr>
          <p:cNvPr id="7" name="Заголовок 4"/>
          <p:cNvSpPr txBox="1">
            <a:spLocks/>
          </p:cNvSpPr>
          <p:nvPr/>
        </p:nvSpPr>
        <p:spPr>
          <a:xfrm>
            <a:off x="1611313" y="2598738"/>
            <a:ext cx="9324975" cy="326231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  <a:defRPr/>
            </a:pPr>
            <a:r>
              <a:rPr lang="uk-UA" sz="2800" b="1" dirty="0" smtClean="0">
                <a:latin typeface="+mn-lt"/>
              </a:rPr>
              <a:t>Три предмети </a:t>
            </a:r>
            <a:endParaRPr lang="uk-UA" sz="2800" dirty="0" smtClean="0">
              <a:latin typeface="+mn-lt"/>
            </a:endParaRPr>
          </a:p>
          <a:p>
            <a:pPr algn="ctr" fontAlgn="auto">
              <a:spcAft>
                <a:spcPts val="0"/>
              </a:spcAft>
              <a:defRPr/>
            </a:pPr>
            <a:endParaRPr lang="uk-UA" sz="2800" dirty="0" smtClean="0">
              <a:latin typeface="+mn-lt"/>
            </a:endParaRPr>
          </a:p>
          <a:p>
            <a:pPr marL="342900" indent="-342900" fontAlgn="auto">
              <a:spcAft>
                <a:spcPts val="0"/>
              </a:spcAft>
              <a:buFontTx/>
              <a:buAutoNum type="arabicPeriod"/>
              <a:defRPr/>
            </a:pPr>
            <a:r>
              <a:rPr lang="uk-UA" sz="2800" dirty="0" smtClean="0">
                <a:latin typeface="+mn-lt"/>
              </a:rPr>
              <a:t>Українська мова і література (українська мова)</a:t>
            </a:r>
          </a:p>
          <a:p>
            <a:pPr marL="342900" indent="-342900" fontAlgn="auto">
              <a:spcAft>
                <a:spcPts val="0"/>
              </a:spcAft>
              <a:buFontTx/>
              <a:buAutoNum type="arabicPeriod"/>
              <a:defRPr/>
            </a:pPr>
            <a:r>
              <a:rPr lang="uk-UA" sz="2800" dirty="0" smtClean="0">
                <a:latin typeface="+mn-lt"/>
              </a:rPr>
              <a:t>Математика або історія України (період ХХ – ХХІ століття)</a:t>
            </a:r>
          </a:p>
          <a:p>
            <a:pPr marL="342900" indent="-342900" fontAlgn="auto">
              <a:spcAft>
                <a:spcPts val="0"/>
              </a:spcAft>
              <a:buFontTx/>
              <a:buAutoNum type="arabicPeriod"/>
              <a:defRPr/>
            </a:pPr>
            <a:r>
              <a:rPr lang="uk-UA" sz="2800" dirty="0" smtClean="0">
                <a:latin typeface="+mn-lt"/>
              </a:rPr>
              <a:t>Один навчальний предмет за вибором випускника з переліку:</a:t>
            </a:r>
          </a:p>
          <a:p>
            <a:pPr marL="1077913" fontAlgn="auto">
              <a:spcAft>
                <a:spcPts val="0"/>
              </a:spcAft>
              <a:defRPr/>
            </a:pPr>
            <a:r>
              <a:rPr lang="uk-UA" sz="2800" b="1" dirty="0" smtClean="0">
                <a:cs typeface="Times New Roman" panose="02020603050405020304" pitchFamily="18" charset="0"/>
              </a:rPr>
              <a:t>історія </a:t>
            </a:r>
            <a:r>
              <a:rPr lang="uk-UA" sz="2800" b="1" dirty="0">
                <a:cs typeface="Times New Roman" panose="02020603050405020304" pitchFamily="18" charset="0"/>
              </a:rPr>
              <a:t>України</a:t>
            </a:r>
            <a:r>
              <a:rPr lang="uk-UA" sz="2800" b="1" dirty="0" smtClean="0">
                <a:cs typeface="Times New Roman" panose="02020603050405020304" pitchFamily="18" charset="0"/>
              </a:rPr>
              <a:t>, математика, англійська, іспанська, німецька, французька, біологія, географія, фізика, хімія</a:t>
            </a:r>
            <a:endParaRPr lang="ru-RU" sz="2800" b="1" dirty="0">
              <a:latin typeface="+mn-lt"/>
            </a:endParaRPr>
          </a:p>
        </p:txBody>
      </p:sp>
      <p:sp>
        <p:nvSpPr>
          <p:cNvPr id="15" name="Стрелка вниз 14"/>
          <p:cNvSpPr/>
          <p:nvPr/>
        </p:nvSpPr>
        <p:spPr>
          <a:xfrm>
            <a:off x="6030913" y="1655763"/>
            <a:ext cx="484187" cy="781050"/>
          </a:xfrm>
          <a:prstGeom prst="downArrow">
            <a:avLst/>
          </a:prstGeom>
          <a:solidFill>
            <a:srgbClr val="FFFFCC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 rot="19536648">
            <a:off x="-56137" y="963700"/>
            <a:ext cx="2929958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000" cap="all" dirty="0">
                <a:ln w="9000" cmpd="sng">
                  <a:solidFill>
                    <a:srgbClr val="002060"/>
                  </a:solidFill>
                  <a:prstDash val="solid"/>
                </a:ln>
                <a:cs typeface="Times New Roman" panose="02020603050405020304" pitchFamily="18" charset="0"/>
              </a:rPr>
              <a:t>Що зараховується як результат </a:t>
            </a:r>
            <a:r>
              <a:rPr lang="uk-UA" sz="2000" cap="all" dirty="0" err="1">
                <a:ln w="9000" cmpd="sng">
                  <a:solidFill>
                    <a:srgbClr val="002060"/>
                  </a:solidFill>
                  <a:prstDash val="solid"/>
                </a:ln>
                <a:cs typeface="Times New Roman" panose="02020603050405020304" pitchFamily="18" charset="0"/>
              </a:rPr>
              <a:t>дпа</a:t>
            </a:r>
            <a:r>
              <a:rPr lang="uk-UA" sz="2000" cap="all" dirty="0">
                <a:ln w="9000" cmpd="sng">
                  <a:solidFill>
                    <a:srgbClr val="002060"/>
                  </a:solidFill>
                  <a:prstDash val="solid"/>
                </a:ln>
                <a:cs typeface="Times New Roman" panose="02020603050405020304" pitchFamily="18" charset="0"/>
              </a:rPr>
              <a:t>?</a:t>
            </a:r>
            <a:endParaRPr lang="en-US" sz="2000" cap="all" dirty="0">
              <a:ln w="9000" cmpd="sng">
                <a:solidFill>
                  <a:srgbClr val="002060"/>
                </a:solidFill>
                <a:prstDash val="solid"/>
              </a:ln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8" y="38100"/>
            <a:ext cx="1555750" cy="44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Заголовок 4"/>
          <p:cNvSpPr txBox="1">
            <a:spLocks/>
          </p:cNvSpPr>
          <p:nvPr/>
        </p:nvSpPr>
        <p:spPr>
          <a:xfrm>
            <a:off x="2427288" y="334963"/>
            <a:ext cx="7862887" cy="771525"/>
          </a:xfrm>
          <a:prstGeom prst="rect">
            <a:avLst/>
          </a:prstGeom>
        </p:spPr>
        <p:txBody>
          <a:bodyPr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  <a:defRPr/>
            </a:pPr>
            <a:r>
              <a:rPr lang="uk-UA" sz="7200" b="1" dirty="0" smtClean="0">
                <a:solidFill>
                  <a:srgbClr val="FF0066"/>
                </a:solidFill>
                <a:latin typeface="+mn-lt"/>
              </a:rPr>
              <a:t>Реєстрація на ЗНО - 2018</a:t>
            </a:r>
            <a:endParaRPr lang="ru-RU" sz="7200" b="1" dirty="0">
              <a:solidFill>
                <a:srgbClr val="FF0066"/>
              </a:solidFill>
              <a:latin typeface="+mn-lt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50660" y="3610557"/>
            <a:ext cx="596941" cy="120032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66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  <a:cs typeface="+mn-cs"/>
              </a:rPr>
              <a:t>!</a:t>
            </a:r>
          </a:p>
        </p:txBody>
      </p:sp>
      <p:sp>
        <p:nvSpPr>
          <p:cNvPr id="6149" name="Rectangle 14"/>
          <p:cNvSpPr>
            <a:spLocks noChangeArrowheads="1"/>
          </p:cNvSpPr>
          <p:nvPr/>
        </p:nvSpPr>
        <p:spPr bwMode="auto">
          <a:xfrm>
            <a:off x="1479550" y="2246313"/>
            <a:ext cx="10756900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/>
            <a:r>
              <a:rPr lang="uk-UA" altLang="ru-RU" sz="2800">
                <a:cs typeface="Times New Roman" panose="02020603050405020304" pitchFamily="18" charset="0"/>
              </a:rPr>
              <a:t>1. Визначитися із переліком предметів ЗНО, необхідних для вступу (Правила прийому до ВНЗ 2018 року).</a:t>
            </a:r>
            <a:endParaRPr lang="ru-RU" altLang="ru-RU" sz="2800">
              <a:cs typeface="Times New Roman" panose="02020603050405020304" pitchFamily="18" charset="0"/>
            </a:endParaRPr>
          </a:p>
        </p:txBody>
      </p:sp>
      <p:sp>
        <p:nvSpPr>
          <p:cNvPr id="11" name="Rectangle 15"/>
          <p:cNvSpPr>
            <a:spLocks noChangeArrowheads="1"/>
          </p:cNvSpPr>
          <p:nvPr/>
        </p:nvSpPr>
        <p:spPr bwMode="auto">
          <a:xfrm>
            <a:off x="1479550" y="3752850"/>
            <a:ext cx="10190163" cy="3570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61950" indent="-361950"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800" dirty="0"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2. Підготувати документи:</a:t>
            </a:r>
          </a:p>
          <a:p>
            <a:pPr marL="361950" indent="-361950"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uk-UA" dirty="0">
              <a:effectLst>
                <a:outerShdw blurRad="38100" dist="38100" dir="2700000" algn="tl">
                  <a:srgbClr val="C0C0C0"/>
                </a:outerShdw>
              </a:effectLst>
              <a:cs typeface="Times New Roman" pitchFamily="18" charset="0"/>
            </a:endParaRPr>
          </a:p>
          <a:p>
            <a:pPr marL="361950" indent="-361950" algn="just" fontAlgn="auto">
              <a:spcBef>
                <a:spcPts val="0"/>
              </a:spcBef>
              <a:spcAft>
                <a:spcPts val="0"/>
              </a:spcAft>
              <a:buFontTx/>
              <a:buChar char="•"/>
              <a:defRPr/>
            </a:pPr>
            <a:r>
              <a:rPr lang="uk-UA" sz="2800" dirty="0"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 копію документа, що посвідчує особу (паспорт);</a:t>
            </a:r>
          </a:p>
          <a:p>
            <a:pPr marL="361950" indent="-361950" algn="just" fontAlgn="auto">
              <a:spcBef>
                <a:spcPts val="0"/>
              </a:spcBef>
              <a:spcAft>
                <a:spcPts val="0"/>
              </a:spcAft>
              <a:buFontTx/>
              <a:buChar char="•"/>
              <a:defRPr/>
            </a:pPr>
            <a:endParaRPr lang="uk-UA" sz="2000" dirty="0">
              <a:effectLst>
                <a:outerShdw blurRad="38100" dist="38100" dir="2700000" algn="tl">
                  <a:srgbClr val="C0C0C0"/>
                </a:outerShdw>
              </a:effectLst>
              <a:cs typeface="Times New Roman" pitchFamily="18" charset="0"/>
            </a:endParaRPr>
          </a:p>
          <a:p>
            <a:pPr marL="361950" indent="-361950" algn="just" fontAlgn="auto">
              <a:spcBef>
                <a:spcPts val="0"/>
              </a:spcBef>
              <a:spcAft>
                <a:spcPts val="0"/>
              </a:spcAft>
              <a:buFontTx/>
              <a:buChar char="•"/>
              <a:defRPr/>
            </a:pPr>
            <a:r>
              <a:rPr lang="uk-UA" sz="2800" dirty="0"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 дві однакові фотокартки розміром 3х4 із зображенням,  що відповідає досягнутому віку.</a:t>
            </a:r>
          </a:p>
          <a:p>
            <a:pPr marL="361950" indent="-361950"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uk-UA" sz="2000" dirty="0">
              <a:effectLst>
                <a:outerShdw blurRad="38100" dist="38100" dir="2700000" algn="tl">
                  <a:srgbClr val="C0C0C0"/>
                </a:outerShdw>
              </a:effectLst>
              <a:cs typeface="Times New Roman" pitchFamily="18" charset="0"/>
            </a:endParaRPr>
          </a:p>
          <a:p>
            <a:pPr marL="361950" indent="-361950"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uk-UA" sz="2800" dirty="0">
              <a:effectLst>
                <a:outerShdw blurRad="38100" dist="38100" dir="2700000" algn="tl">
                  <a:srgbClr val="C0C0C0"/>
                </a:outerShdw>
              </a:effectLst>
              <a:cs typeface="Times New Roman" pitchFamily="18" charset="0"/>
            </a:endParaRPr>
          </a:p>
          <a:p>
            <a:pPr marL="361950" indent="-361950"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800" dirty="0"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 </a:t>
            </a:r>
            <a:endParaRPr lang="ru-RU" sz="2800" dirty="0">
              <a:effectLst>
                <a:outerShdw blurRad="38100" dist="38100" dir="2700000" algn="tl">
                  <a:srgbClr val="C0C0C0"/>
                </a:outerShdw>
              </a:effectLst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 rot="19536648">
            <a:off x="-421522" y="873879"/>
            <a:ext cx="3138245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1600" cap="all" dirty="0">
                <a:ln w="9000" cmpd="sng">
                  <a:solidFill>
                    <a:srgbClr val="002060"/>
                  </a:solidFill>
                  <a:prstDash val="solid"/>
                </a:ln>
                <a:cs typeface="Times New Roman" panose="02020603050405020304" pitchFamily="18" charset="0"/>
              </a:rPr>
              <a:t>Як підготуватися до реєстрації на ЗНО?</a:t>
            </a:r>
            <a:endParaRPr lang="en-US" sz="1600" cap="all" dirty="0">
              <a:ln w="9000" cmpd="sng">
                <a:solidFill>
                  <a:srgbClr val="002060"/>
                </a:solidFill>
                <a:prstDash val="solid"/>
              </a:ln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8" y="34925"/>
            <a:ext cx="1555750" cy="44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Заголовок 4"/>
          <p:cNvSpPr txBox="1">
            <a:spLocks/>
          </p:cNvSpPr>
          <p:nvPr/>
        </p:nvSpPr>
        <p:spPr>
          <a:xfrm>
            <a:off x="2382838" y="106363"/>
            <a:ext cx="7864475" cy="773112"/>
          </a:xfrm>
          <a:prstGeom prst="rect">
            <a:avLst/>
          </a:prstGeom>
        </p:spPr>
        <p:txBody>
          <a:bodyPr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  <a:defRPr/>
            </a:pPr>
            <a:r>
              <a:rPr lang="uk-UA" sz="7200" b="1" dirty="0" smtClean="0">
                <a:solidFill>
                  <a:srgbClr val="FF0066"/>
                </a:solidFill>
                <a:latin typeface="+mn-lt"/>
              </a:rPr>
              <a:t>Сертифікат ЗНО</a:t>
            </a:r>
            <a:endParaRPr lang="ru-RU" sz="7200" b="1" dirty="0">
              <a:solidFill>
                <a:srgbClr val="FF0066"/>
              </a:solidFill>
              <a:latin typeface="+mn-lt"/>
            </a:endParaRPr>
          </a:p>
        </p:txBody>
      </p:sp>
      <p:pic>
        <p:nvPicPr>
          <p:cNvPr id="7172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128" t="21671" r="30453" b="20139"/>
          <a:stretch>
            <a:fillRect/>
          </a:stretch>
        </p:blipFill>
        <p:spPr bwMode="auto">
          <a:xfrm>
            <a:off x="2641600" y="814388"/>
            <a:ext cx="7348538" cy="595788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Скругленный прямоугольник 4"/>
          <p:cNvSpPr/>
          <p:nvPr/>
        </p:nvSpPr>
        <p:spPr>
          <a:xfrm>
            <a:off x="6938963" y="1665288"/>
            <a:ext cx="2928937" cy="244475"/>
          </a:xfrm>
          <a:prstGeom prst="roundRect">
            <a:avLst/>
          </a:prstGeom>
          <a:noFill/>
          <a:ln w="38100">
            <a:solidFill>
              <a:srgbClr val="FF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555750" cy="44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Заголовок 4"/>
          <p:cNvSpPr txBox="1">
            <a:spLocks/>
          </p:cNvSpPr>
          <p:nvPr/>
        </p:nvSpPr>
        <p:spPr>
          <a:xfrm>
            <a:off x="2212975" y="0"/>
            <a:ext cx="7864475" cy="1325563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  <a:defRPr/>
            </a:pPr>
            <a:r>
              <a:rPr lang="uk-UA" sz="7200" b="1" dirty="0" smtClean="0">
                <a:solidFill>
                  <a:srgbClr val="FF0066"/>
                </a:solidFill>
                <a:latin typeface="+mn-lt"/>
              </a:rPr>
              <a:t>Результати</a:t>
            </a:r>
            <a:endParaRPr lang="ru-RU" sz="7200" b="1" dirty="0">
              <a:solidFill>
                <a:srgbClr val="FF0066"/>
              </a:solidFill>
              <a:latin typeface="+mn-lt"/>
            </a:endParaRPr>
          </a:p>
        </p:txBody>
      </p:sp>
      <p:sp>
        <p:nvSpPr>
          <p:cNvPr id="5" name="Заголовок 4"/>
          <p:cNvSpPr txBox="1">
            <a:spLocks/>
          </p:cNvSpPr>
          <p:nvPr/>
        </p:nvSpPr>
        <p:spPr>
          <a:xfrm>
            <a:off x="1401763" y="2060575"/>
            <a:ext cx="3173412" cy="1325563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  <a:defRPr/>
            </a:pPr>
            <a:r>
              <a:rPr lang="uk-UA" sz="4800" b="1" dirty="0" smtClean="0">
                <a:solidFill>
                  <a:srgbClr val="FF0066"/>
                </a:solidFill>
                <a:latin typeface="+mn-lt"/>
              </a:rPr>
              <a:t>ЗНО</a:t>
            </a:r>
            <a:endParaRPr lang="ru-RU" sz="4800" b="1" dirty="0">
              <a:solidFill>
                <a:srgbClr val="FF0066"/>
              </a:solidFill>
              <a:latin typeface="+mn-lt"/>
            </a:endParaRPr>
          </a:p>
        </p:txBody>
      </p:sp>
      <p:sp>
        <p:nvSpPr>
          <p:cNvPr id="6" name="Заголовок 4"/>
          <p:cNvSpPr txBox="1">
            <a:spLocks/>
          </p:cNvSpPr>
          <p:nvPr/>
        </p:nvSpPr>
        <p:spPr>
          <a:xfrm>
            <a:off x="7618413" y="2060575"/>
            <a:ext cx="3175000" cy="1325563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  <a:defRPr/>
            </a:pPr>
            <a:r>
              <a:rPr lang="uk-UA" sz="4800" b="1" dirty="0" smtClean="0">
                <a:solidFill>
                  <a:srgbClr val="FF0066"/>
                </a:solidFill>
                <a:latin typeface="+mn-lt"/>
              </a:rPr>
              <a:t>ДПА</a:t>
            </a:r>
            <a:endParaRPr lang="ru-RU" sz="4800" b="1" dirty="0">
              <a:solidFill>
                <a:srgbClr val="FF0066"/>
              </a:solidFill>
              <a:latin typeface="+mn-lt"/>
            </a:endParaRPr>
          </a:p>
        </p:txBody>
      </p:sp>
      <p:sp>
        <p:nvSpPr>
          <p:cNvPr id="7" name="Стрелка вниз 6"/>
          <p:cNvSpPr/>
          <p:nvPr/>
        </p:nvSpPr>
        <p:spPr>
          <a:xfrm rot="2663433">
            <a:off x="3295650" y="1223963"/>
            <a:ext cx="485775" cy="581025"/>
          </a:xfrm>
          <a:prstGeom prst="downArrow">
            <a:avLst/>
          </a:prstGeom>
          <a:solidFill>
            <a:srgbClr val="FFFF99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Стрелка вниз 7"/>
          <p:cNvSpPr/>
          <p:nvPr/>
        </p:nvSpPr>
        <p:spPr>
          <a:xfrm rot="19275360">
            <a:off x="8378825" y="1189038"/>
            <a:ext cx="484188" cy="582612"/>
          </a:xfrm>
          <a:prstGeom prst="downArrow">
            <a:avLst/>
          </a:prstGeom>
          <a:solidFill>
            <a:srgbClr val="FFFF99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" name="Заголовок 4"/>
          <p:cNvSpPr txBox="1">
            <a:spLocks/>
          </p:cNvSpPr>
          <p:nvPr/>
        </p:nvSpPr>
        <p:spPr>
          <a:xfrm>
            <a:off x="395288" y="2974975"/>
            <a:ext cx="5534025" cy="3070225"/>
          </a:xfrm>
          <a:prstGeom prst="rect">
            <a:avLst/>
          </a:prstGeom>
          <a:ln w="38100">
            <a:solidFill>
              <a:schemeClr val="bg1">
                <a:lumMod val="50000"/>
              </a:schemeClr>
            </a:solidFill>
          </a:ln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  <a:defRPr/>
            </a:pPr>
            <a:r>
              <a:rPr lang="uk-UA" sz="2000" dirty="0" smtClean="0">
                <a:latin typeface="+mn-lt"/>
              </a:rPr>
              <a:t>Розміщуються </a:t>
            </a:r>
            <a:r>
              <a:rPr lang="uk-UA" sz="2000" b="1" dirty="0" smtClean="0">
                <a:latin typeface="+mn-lt"/>
              </a:rPr>
              <a:t>на інформаційних сторінках учасників ЗНО</a:t>
            </a:r>
            <a:r>
              <a:rPr lang="uk-UA" sz="2000" dirty="0" smtClean="0">
                <a:latin typeface="+mn-lt"/>
              </a:rPr>
              <a:t>: </a:t>
            </a:r>
          </a:p>
          <a:p>
            <a:pPr algn="ctr" fontAlgn="auto">
              <a:spcAft>
                <a:spcPts val="0"/>
              </a:spcAft>
              <a:defRPr/>
            </a:pPr>
            <a:endParaRPr lang="uk-UA" sz="2000" dirty="0" smtClean="0">
              <a:latin typeface="+mn-lt"/>
            </a:endParaRPr>
          </a:p>
          <a:p>
            <a:pPr marL="285750" indent="-285750" algn="just" fontAlgn="auto">
              <a:spcAft>
                <a:spcPts val="0"/>
              </a:spcAft>
              <a:buFontTx/>
              <a:buChar char="-"/>
              <a:defRPr/>
            </a:pPr>
            <a:r>
              <a:rPr lang="uk-UA" sz="2000" b="1" dirty="0" smtClean="0">
                <a:solidFill>
                  <a:srgbClr val="FF0066"/>
                </a:solidFill>
                <a:latin typeface="+mn-lt"/>
              </a:rPr>
              <a:t>До 15.06.2018 </a:t>
            </a:r>
            <a:r>
              <a:rPr lang="uk-UA" sz="2000" dirty="0" smtClean="0">
                <a:latin typeface="+mn-lt"/>
              </a:rPr>
              <a:t>– математика, українська мова і література, іноземні мови, біологія;</a:t>
            </a:r>
          </a:p>
          <a:p>
            <a:pPr marL="285750" indent="-285750" algn="just" fontAlgn="auto">
              <a:spcAft>
                <a:spcPts val="0"/>
              </a:spcAft>
              <a:buFontTx/>
              <a:buChar char="-"/>
              <a:defRPr/>
            </a:pPr>
            <a:r>
              <a:rPr lang="uk-UA" sz="2000" b="1" dirty="0" smtClean="0">
                <a:solidFill>
                  <a:srgbClr val="FF0066"/>
                </a:solidFill>
                <a:latin typeface="+mn-lt"/>
              </a:rPr>
              <a:t>До 21.06.2018 </a:t>
            </a:r>
            <a:r>
              <a:rPr lang="uk-UA" sz="2000" dirty="0" smtClean="0">
                <a:latin typeface="+mn-lt"/>
              </a:rPr>
              <a:t>– історія України, географія, фізика, хімія.</a:t>
            </a:r>
          </a:p>
          <a:p>
            <a:pPr marL="285750" indent="-285750" algn="just" fontAlgn="auto">
              <a:spcAft>
                <a:spcPts val="0"/>
              </a:spcAft>
              <a:buFontTx/>
              <a:buChar char="-"/>
              <a:defRPr/>
            </a:pPr>
            <a:endParaRPr lang="uk-UA" sz="2000" dirty="0">
              <a:latin typeface="+mn-lt"/>
            </a:endParaRPr>
          </a:p>
          <a:p>
            <a:pPr algn="ctr" fontAlgn="auto">
              <a:spcAft>
                <a:spcPts val="0"/>
              </a:spcAft>
              <a:defRPr/>
            </a:pPr>
            <a:r>
              <a:rPr lang="uk-UA" sz="2000" b="1" dirty="0" smtClean="0"/>
              <a:t>Роздруковується учасником ЗНО самостійно </a:t>
            </a:r>
            <a:r>
              <a:rPr lang="uk-UA" sz="2000" dirty="0"/>
              <a:t>із сайту УЦОЯО – розділ «Інформаційна сторінка</a:t>
            </a:r>
            <a:r>
              <a:rPr lang="uk-UA" sz="2000" dirty="0" smtClean="0"/>
              <a:t>».</a:t>
            </a:r>
            <a:endParaRPr lang="uk-UA" sz="2000" dirty="0"/>
          </a:p>
          <a:p>
            <a:pPr algn="just" fontAlgn="auto">
              <a:spcAft>
                <a:spcPts val="0"/>
              </a:spcAft>
              <a:defRPr/>
            </a:pPr>
            <a:endParaRPr lang="ru-RU" sz="1600" dirty="0">
              <a:latin typeface="+mn-lt"/>
            </a:endParaRPr>
          </a:p>
        </p:txBody>
      </p:sp>
      <p:sp>
        <p:nvSpPr>
          <p:cNvPr id="10" name="Заголовок 4"/>
          <p:cNvSpPr txBox="1">
            <a:spLocks/>
          </p:cNvSpPr>
          <p:nvPr/>
        </p:nvSpPr>
        <p:spPr>
          <a:xfrm>
            <a:off x="6581775" y="2927350"/>
            <a:ext cx="5248275" cy="3117850"/>
          </a:xfrm>
          <a:prstGeom prst="rect">
            <a:avLst/>
          </a:prstGeom>
          <a:ln w="38100">
            <a:solidFill>
              <a:schemeClr val="bg1">
                <a:lumMod val="50000"/>
              </a:schemeClr>
            </a:solidFill>
          </a:ln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  <a:defRPr/>
            </a:pPr>
            <a:r>
              <a:rPr lang="uk-UA" sz="2000" b="1" dirty="0" smtClean="0">
                <a:latin typeface="+mn-lt"/>
              </a:rPr>
              <a:t>Передаються</a:t>
            </a:r>
            <a:r>
              <a:rPr lang="uk-UA" sz="2000" dirty="0" smtClean="0">
                <a:latin typeface="+mn-lt"/>
              </a:rPr>
              <a:t> до навчальних закладів (ЗНЗ, ПТНЗ, ВНЗ І-ІІ </a:t>
            </a:r>
            <a:r>
              <a:rPr lang="uk-UA" sz="2000" dirty="0" err="1" smtClean="0">
                <a:latin typeface="+mn-lt"/>
              </a:rPr>
              <a:t>р.а</a:t>
            </a:r>
            <a:r>
              <a:rPr lang="uk-UA" sz="2000" dirty="0" smtClean="0">
                <a:latin typeface="+mn-lt"/>
              </a:rPr>
              <a:t>.) </a:t>
            </a:r>
            <a:r>
              <a:rPr lang="uk-UA" sz="2000" b="1" dirty="0" smtClean="0">
                <a:latin typeface="+mn-lt"/>
              </a:rPr>
              <a:t>в електронному вигляді: </a:t>
            </a:r>
          </a:p>
          <a:p>
            <a:pPr algn="ctr" fontAlgn="auto">
              <a:spcAft>
                <a:spcPts val="0"/>
              </a:spcAft>
              <a:defRPr/>
            </a:pPr>
            <a:endParaRPr lang="uk-UA" sz="2000" dirty="0" smtClean="0">
              <a:latin typeface="+mn-lt"/>
            </a:endParaRPr>
          </a:p>
          <a:p>
            <a:pPr marL="285750" indent="-285750" algn="just" fontAlgn="auto">
              <a:spcAft>
                <a:spcPts val="0"/>
              </a:spcAft>
              <a:buFontTx/>
              <a:buChar char="-"/>
              <a:defRPr/>
            </a:pPr>
            <a:r>
              <a:rPr lang="uk-UA" sz="2000" b="1" dirty="0" smtClean="0">
                <a:solidFill>
                  <a:srgbClr val="FF0066"/>
                </a:solidFill>
                <a:latin typeface="+mn-lt"/>
              </a:rPr>
              <a:t>До 15.06.2018 </a:t>
            </a:r>
            <a:r>
              <a:rPr lang="uk-UA" sz="2000" dirty="0" smtClean="0">
                <a:latin typeface="+mn-lt"/>
              </a:rPr>
              <a:t>– математика, українська мова і література, іноземні мови, біологія;</a:t>
            </a:r>
          </a:p>
          <a:p>
            <a:pPr marL="285750" indent="-285750" algn="just" fontAlgn="auto">
              <a:spcAft>
                <a:spcPts val="0"/>
              </a:spcAft>
              <a:buFontTx/>
              <a:buChar char="-"/>
              <a:defRPr/>
            </a:pPr>
            <a:r>
              <a:rPr lang="uk-UA" sz="2000" b="1" dirty="0" smtClean="0">
                <a:solidFill>
                  <a:srgbClr val="FF0066"/>
                </a:solidFill>
                <a:latin typeface="+mn-lt"/>
              </a:rPr>
              <a:t>До 21.06.2018 </a:t>
            </a:r>
            <a:r>
              <a:rPr lang="uk-UA" sz="2000" dirty="0" smtClean="0">
                <a:latin typeface="+mn-lt"/>
              </a:rPr>
              <a:t>– історія України, географія, фізика, хімія.</a:t>
            </a:r>
          </a:p>
          <a:p>
            <a:pPr marL="285750" indent="-285750" algn="just" fontAlgn="auto">
              <a:spcAft>
                <a:spcPts val="0"/>
              </a:spcAft>
              <a:buFontTx/>
              <a:buChar char="-"/>
              <a:defRPr/>
            </a:pPr>
            <a:endParaRPr lang="uk-UA" sz="2000" dirty="0">
              <a:latin typeface="+mn-lt"/>
            </a:endParaRPr>
          </a:p>
          <a:p>
            <a:pPr algn="ctr" fontAlgn="auto">
              <a:spcAft>
                <a:spcPts val="0"/>
              </a:spcAft>
              <a:defRPr/>
            </a:pPr>
            <a:r>
              <a:rPr lang="uk-UA" sz="2000" b="1" dirty="0" smtClean="0"/>
              <a:t>Роздруковується навчальним закладом </a:t>
            </a:r>
            <a:r>
              <a:rPr lang="uk-UA" sz="2000" dirty="0"/>
              <a:t>із сайту УЦОЯО – розділ </a:t>
            </a:r>
            <a:r>
              <a:rPr lang="uk-UA" sz="2000" dirty="0" smtClean="0"/>
              <a:t>«Керівникам навчальних закладів».</a:t>
            </a:r>
            <a:endParaRPr lang="uk-UA" sz="2000" dirty="0"/>
          </a:p>
          <a:p>
            <a:pPr algn="just" fontAlgn="auto">
              <a:spcAft>
                <a:spcPts val="0"/>
              </a:spcAft>
              <a:defRPr/>
            </a:pPr>
            <a:endParaRPr lang="ru-RU" sz="1600" dirty="0">
              <a:latin typeface="+mn-lt"/>
            </a:endParaRPr>
          </a:p>
        </p:txBody>
      </p:sp>
      <p:sp>
        <p:nvSpPr>
          <p:cNvPr id="11" name="Прямоугольник 10"/>
          <p:cNvSpPr/>
          <p:nvPr/>
        </p:nvSpPr>
        <p:spPr>
          <a:xfrm rot="19536648">
            <a:off x="-89042" y="809533"/>
            <a:ext cx="2908635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1600" cap="all" dirty="0">
                <a:ln w="9000" cmpd="sng">
                  <a:solidFill>
                    <a:srgbClr val="002060"/>
                  </a:solidFill>
                  <a:prstDash val="solid"/>
                </a:ln>
                <a:cs typeface="Times New Roman" panose="02020603050405020304" pitchFamily="18" charset="0"/>
              </a:rPr>
              <a:t>Коли і де будуть результати ЗНО, ДПА?</a:t>
            </a:r>
            <a:endParaRPr lang="en-US" sz="1600" cap="all" dirty="0">
              <a:ln w="9000" cmpd="sng">
                <a:solidFill>
                  <a:srgbClr val="002060"/>
                </a:solidFill>
                <a:prstDash val="solid"/>
              </a:ln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5850" y="2757488"/>
            <a:ext cx="7734300" cy="243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325" y="134938"/>
            <a:ext cx="1555750" cy="44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Заголовок 4"/>
          <p:cNvSpPr txBox="1">
            <a:spLocks/>
          </p:cNvSpPr>
          <p:nvPr/>
        </p:nvSpPr>
        <p:spPr>
          <a:xfrm>
            <a:off x="1879600" y="373063"/>
            <a:ext cx="9426575" cy="72231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  <a:defRPr/>
            </a:pPr>
            <a:r>
              <a:rPr lang="uk-UA" b="1" dirty="0" smtClean="0">
                <a:solidFill>
                  <a:srgbClr val="FF0066"/>
                </a:solidFill>
                <a:latin typeface="+mn-lt"/>
              </a:rPr>
              <a:t>Результати (поріг «склав/не склав»)</a:t>
            </a:r>
            <a:endParaRPr lang="ru-RU" b="1" dirty="0">
              <a:solidFill>
                <a:srgbClr val="FF0066"/>
              </a:solidFill>
              <a:latin typeface="+mn-lt"/>
            </a:endParaRPr>
          </a:p>
        </p:txBody>
      </p:sp>
      <p:sp>
        <p:nvSpPr>
          <p:cNvPr id="9221" name="Rectangle 14"/>
          <p:cNvSpPr>
            <a:spLocks noChangeArrowheads="1"/>
          </p:cNvSpPr>
          <p:nvPr/>
        </p:nvSpPr>
        <p:spPr bwMode="auto">
          <a:xfrm>
            <a:off x="6229350" y="1411288"/>
            <a:ext cx="4822825" cy="646112"/>
          </a:xfrm>
          <a:prstGeom prst="rect">
            <a:avLst/>
          </a:prstGeom>
          <a:noFill/>
          <a:ln w="38100">
            <a:solidFill>
              <a:srgbClr val="00B05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uk-UA" altLang="ru-RU">
                <a:cs typeface="Times New Roman" panose="02020603050405020304" pitchFamily="18" charset="0"/>
              </a:rPr>
              <a:t>Результат ЗНО за шкалою </a:t>
            </a:r>
            <a:r>
              <a:rPr lang="uk-UA" altLang="ru-RU" b="1">
                <a:cs typeface="Times New Roman" panose="02020603050405020304" pitchFamily="18" charset="0"/>
              </a:rPr>
              <a:t>від 100 до 200 балів. </a:t>
            </a:r>
          </a:p>
          <a:p>
            <a:pPr algn="ctr" eaLnBrk="1" hangingPunct="1"/>
            <a:r>
              <a:rPr lang="uk-UA" altLang="ru-RU" b="1">
                <a:cs typeface="Times New Roman" panose="02020603050405020304" pitchFamily="18" charset="0"/>
              </a:rPr>
              <a:t>Використовується</a:t>
            </a:r>
            <a:r>
              <a:rPr lang="uk-UA" altLang="ru-RU">
                <a:cs typeface="Times New Roman" panose="02020603050405020304" pitchFamily="18" charset="0"/>
              </a:rPr>
              <a:t> для вступу до ВНЗ</a:t>
            </a:r>
            <a:endParaRPr lang="ru-RU" altLang="ru-RU">
              <a:cs typeface="Times New Roman" panose="02020603050405020304" pitchFamily="18" charset="0"/>
            </a:endParaRPr>
          </a:p>
        </p:txBody>
      </p:sp>
      <p:sp>
        <p:nvSpPr>
          <p:cNvPr id="9222" name="Rectangle 14"/>
          <p:cNvSpPr>
            <a:spLocks noChangeArrowheads="1"/>
          </p:cNvSpPr>
          <p:nvPr/>
        </p:nvSpPr>
        <p:spPr bwMode="auto">
          <a:xfrm>
            <a:off x="965200" y="1430338"/>
            <a:ext cx="5076825" cy="646112"/>
          </a:xfrm>
          <a:prstGeom prst="rect">
            <a:avLst/>
          </a:prstGeom>
          <a:noFill/>
          <a:ln w="38100">
            <a:solidFill>
              <a:srgbClr val="FF0066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uk-UA" altLang="ru-RU" b="1">
                <a:cs typeface="Times New Roman" panose="02020603050405020304" pitchFamily="18" charset="0"/>
              </a:rPr>
              <a:t>Результат ЗНО відсутній </a:t>
            </a:r>
            <a:r>
              <a:rPr lang="uk-UA" altLang="ru-RU">
                <a:cs typeface="Times New Roman" panose="02020603050405020304" pitchFamily="18" charset="0"/>
              </a:rPr>
              <a:t>– «не склав»</a:t>
            </a:r>
          </a:p>
          <a:p>
            <a:pPr algn="ctr" eaLnBrk="1" hangingPunct="1"/>
            <a:r>
              <a:rPr lang="uk-UA" altLang="ru-RU" b="1">
                <a:cs typeface="Times New Roman" panose="02020603050405020304" pitchFamily="18" charset="0"/>
              </a:rPr>
              <a:t>Не може бути використаний </a:t>
            </a:r>
            <a:r>
              <a:rPr lang="uk-UA" altLang="ru-RU">
                <a:cs typeface="Times New Roman" panose="02020603050405020304" pitchFamily="18" charset="0"/>
              </a:rPr>
              <a:t>для вступу до ВНЗ</a:t>
            </a:r>
            <a:endParaRPr lang="ru-RU" altLang="ru-RU">
              <a:cs typeface="Times New Roman" panose="02020603050405020304" pitchFamily="18" charset="0"/>
            </a:endParaRPr>
          </a:p>
        </p:txBody>
      </p:sp>
      <p:sp>
        <p:nvSpPr>
          <p:cNvPr id="9223" name="Rectangle 14"/>
          <p:cNvSpPr>
            <a:spLocks noChangeArrowheads="1"/>
          </p:cNvSpPr>
          <p:nvPr/>
        </p:nvSpPr>
        <p:spPr bwMode="auto">
          <a:xfrm>
            <a:off x="1879600" y="5965825"/>
            <a:ext cx="9037638" cy="646113"/>
          </a:xfrm>
          <a:prstGeom prst="rect">
            <a:avLst/>
          </a:prstGeom>
          <a:noFill/>
          <a:ln w="38100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uk-UA" altLang="ru-RU">
                <a:cs typeface="Times New Roman" panose="02020603050405020304" pitchFamily="18" charset="0"/>
              </a:rPr>
              <a:t>Результат </a:t>
            </a:r>
            <a:r>
              <a:rPr lang="uk-UA" altLang="ru-RU" b="1">
                <a:cs typeface="Times New Roman" panose="02020603050405020304" pitchFamily="18" charset="0"/>
              </a:rPr>
              <a:t>ДПА від 1 до 12 балів</a:t>
            </a:r>
            <a:r>
              <a:rPr lang="uk-UA" altLang="ru-RU">
                <a:cs typeface="Times New Roman" panose="02020603050405020304" pitchFamily="18" charset="0"/>
              </a:rPr>
              <a:t>. Використовується </a:t>
            </a:r>
            <a:r>
              <a:rPr lang="uk-UA" altLang="ru-RU" b="1">
                <a:cs typeface="Times New Roman" panose="02020603050405020304" pitchFamily="18" charset="0"/>
              </a:rPr>
              <a:t>для отримання атестату </a:t>
            </a:r>
            <a:r>
              <a:rPr lang="uk-UA" altLang="ru-RU">
                <a:cs typeface="Times New Roman" panose="02020603050405020304" pitchFamily="18" charset="0"/>
              </a:rPr>
              <a:t>про повну загальну середню освіту. Для вступу </a:t>
            </a:r>
            <a:r>
              <a:rPr lang="uk-UA" altLang="ru-RU" b="1">
                <a:cs typeface="Times New Roman" panose="02020603050405020304" pitchFamily="18" charset="0"/>
              </a:rPr>
              <a:t>до ВНЗ не використовується</a:t>
            </a:r>
            <a:endParaRPr lang="ru-RU" altLang="ru-RU" b="1">
              <a:cs typeface="Times New Roman" panose="02020603050405020304" pitchFamily="18" charset="0"/>
            </a:endParaRPr>
          </a:p>
        </p:txBody>
      </p:sp>
      <p:sp>
        <p:nvSpPr>
          <p:cNvPr id="11" name="Левая фигурная скобка 10"/>
          <p:cNvSpPr/>
          <p:nvPr/>
        </p:nvSpPr>
        <p:spPr>
          <a:xfrm rot="5400000">
            <a:off x="3734594" y="1067594"/>
            <a:ext cx="557213" cy="2949575"/>
          </a:xfrm>
          <a:prstGeom prst="leftBrace">
            <a:avLst>
              <a:gd name="adj1" fmla="val 8333"/>
              <a:gd name="adj2" fmla="val 54428"/>
            </a:avLst>
          </a:prstGeom>
          <a:ln w="3810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2" name="Левая фигурная скобка 11"/>
          <p:cNvSpPr/>
          <p:nvPr/>
        </p:nvSpPr>
        <p:spPr>
          <a:xfrm rot="5400000">
            <a:off x="7697788" y="244475"/>
            <a:ext cx="555625" cy="4594225"/>
          </a:xfrm>
          <a:prstGeom prst="leftBrace">
            <a:avLst>
              <a:gd name="adj1" fmla="val 8333"/>
              <a:gd name="adj2" fmla="val 54428"/>
            </a:avLst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" name="Левая фигурная скобка 12"/>
          <p:cNvSpPr/>
          <p:nvPr/>
        </p:nvSpPr>
        <p:spPr>
          <a:xfrm rot="16200000">
            <a:off x="5944393" y="1634332"/>
            <a:ext cx="557213" cy="7734300"/>
          </a:xfrm>
          <a:prstGeom prst="leftBrace">
            <a:avLst>
              <a:gd name="adj1" fmla="val 8333"/>
              <a:gd name="adj2" fmla="val 54428"/>
            </a:avLst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2700"/>
            <a:ext cx="1555750" cy="442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Заголовок 4"/>
          <p:cNvSpPr txBox="1">
            <a:spLocks/>
          </p:cNvSpPr>
          <p:nvPr/>
        </p:nvSpPr>
        <p:spPr>
          <a:xfrm>
            <a:off x="2355850" y="257175"/>
            <a:ext cx="7864475" cy="1325563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  <a:defRPr/>
            </a:pPr>
            <a:r>
              <a:rPr lang="uk-UA" sz="6600" b="1" dirty="0" smtClean="0">
                <a:solidFill>
                  <a:srgbClr val="FF0066"/>
                </a:solidFill>
                <a:latin typeface="+mn-lt"/>
              </a:rPr>
              <a:t>Програми ЗНО</a:t>
            </a:r>
            <a:endParaRPr lang="ru-RU" sz="6600" b="1" dirty="0">
              <a:solidFill>
                <a:srgbClr val="FF0066"/>
              </a:solidFill>
              <a:latin typeface="+mn-lt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/>
          <a:srcRect l="21667" t="5788" r="23259" b="46451"/>
          <a:stretch/>
        </p:blipFill>
        <p:spPr>
          <a:xfrm>
            <a:off x="249238" y="1979613"/>
            <a:ext cx="5740400" cy="3251200"/>
          </a:xfrm>
          <a:prstGeom prst="rect">
            <a:avLst/>
          </a:prstGeom>
          <a:ln>
            <a:solidFill>
              <a:schemeClr val="bg2">
                <a:lumMod val="10000"/>
              </a:schemeClr>
            </a:solidFill>
          </a:ln>
        </p:spPr>
      </p:pic>
      <p:pic>
        <p:nvPicPr>
          <p:cNvPr id="6" name="Рисунок 5" descr="Англійська мова | Український центр оцінювання якості освіти - Opera"/>
          <p:cNvPicPr>
            <a:picLocks noChangeAspect="1"/>
          </p:cNvPicPr>
          <p:nvPr/>
        </p:nvPicPr>
        <p:blipFill rotWithShape="1">
          <a:blip r:embed="rId4"/>
          <a:srcRect l="22948" t="6441" r="20635" b="387"/>
          <a:stretch/>
        </p:blipFill>
        <p:spPr>
          <a:xfrm>
            <a:off x="6489700" y="3170238"/>
            <a:ext cx="5503863" cy="3489325"/>
          </a:xfrm>
          <a:prstGeom prst="rect">
            <a:avLst/>
          </a:prstGeom>
          <a:ln>
            <a:solidFill>
              <a:schemeClr val="bg2">
                <a:lumMod val="10000"/>
              </a:schemeClr>
            </a:solidFill>
          </a:ln>
        </p:spPr>
      </p:pic>
      <p:sp>
        <p:nvSpPr>
          <p:cNvPr id="8" name="Прямоугольник 7"/>
          <p:cNvSpPr/>
          <p:nvPr/>
        </p:nvSpPr>
        <p:spPr>
          <a:xfrm>
            <a:off x="6032584" y="3605112"/>
            <a:ext cx="415498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66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  <a:cs typeface="+mn-cs"/>
              </a:rPr>
              <a:t>!</a:t>
            </a:r>
          </a:p>
        </p:txBody>
      </p:sp>
      <p:sp>
        <p:nvSpPr>
          <p:cNvPr id="9" name="Заголовок 4"/>
          <p:cNvSpPr txBox="1">
            <a:spLocks/>
          </p:cNvSpPr>
          <p:nvPr/>
        </p:nvSpPr>
        <p:spPr>
          <a:xfrm>
            <a:off x="6400800" y="1849438"/>
            <a:ext cx="6157913" cy="1671637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 fontAlgn="auto">
              <a:spcAft>
                <a:spcPts val="0"/>
              </a:spcAft>
              <a:defRPr/>
            </a:pPr>
            <a:r>
              <a:rPr lang="uk-UA" sz="2000" b="1" dirty="0" smtClean="0">
                <a:latin typeface="+mn-lt"/>
              </a:rPr>
              <a:t>Сайт Українського центру оцінювання якості освіти</a:t>
            </a:r>
          </a:p>
          <a:p>
            <a:pPr algn="just" fontAlgn="auto">
              <a:spcAft>
                <a:spcPts val="0"/>
              </a:spcAft>
              <a:defRPr/>
            </a:pPr>
            <a:r>
              <a:rPr lang="en-US" b="1" dirty="0">
                <a:latin typeface="+mn-lt"/>
              </a:rPr>
              <a:t>http://</a:t>
            </a:r>
            <a:r>
              <a:rPr lang="en-US" b="1" dirty="0" smtClean="0">
                <a:latin typeface="+mn-lt"/>
              </a:rPr>
              <a:t>testportal.gov.ua</a:t>
            </a:r>
            <a:endParaRPr lang="ru-RU" b="1" dirty="0" smtClean="0">
              <a:latin typeface="+mn-lt"/>
            </a:endParaRPr>
          </a:p>
          <a:p>
            <a:pPr algn="ctr" fontAlgn="auto">
              <a:spcAft>
                <a:spcPts val="0"/>
              </a:spcAft>
              <a:defRPr/>
            </a:pPr>
            <a:endParaRPr lang="uk-UA" sz="1600" dirty="0" smtClean="0">
              <a:latin typeface="+mn-lt"/>
            </a:endParaRPr>
          </a:p>
          <a:p>
            <a:pPr algn="ctr" fontAlgn="auto">
              <a:spcAft>
                <a:spcPts val="0"/>
              </a:spcAft>
              <a:defRPr/>
            </a:pPr>
            <a:endParaRPr lang="uk-UA" sz="1600" dirty="0" smtClean="0">
              <a:latin typeface="+mn-lt"/>
            </a:endParaRPr>
          </a:p>
        </p:txBody>
      </p:sp>
      <p:sp>
        <p:nvSpPr>
          <p:cNvPr id="10" name="Прямоугольник 9"/>
          <p:cNvSpPr/>
          <p:nvPr/>
        </p:nvSpPr>
        <p:spPr>
          <a:xfrm rot="19536648">
            <a:off x="-360118" y="772980"/>
            <a:ext cx="3138245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1600" cap="all" dirty="0">
                <a:ln w="9000" cmpd="sng">
                  <a:solidFill>
                    <a:srgbClr val="002060"/>
                  </a:solidFill>
                  <a:prstDash val="solid"/>
                </a:ln>
                <a:cs typeface="Times New Roman" panose="02020603050405020304" pitchFamily="18" charset="0"/>
              </a:rPr>
              <a:t>Де познайомитися із змістом тесту?</a:t>
            </a:r>
            <a:endParaRPr lang="en-US" sz="1600" cap="all" dirty="0">
              <a:ln w="9000" cmpd="sng">
                <a:solidFill>
                  <a:srgbClr val="002060"/>
                </a:solidFill>
                <a:prstDash val="solid"/>
              </a:ln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477</TotalTime>
  <Words>613</Words>
  <Application>Microsoft Office PowerPoint</Application>
  <PresentationFormat>Широкоэкранный</PresentationFormat>
  <Paragraphs>139</Paragraphs>
  <Slides>14</Slides>
  <Notes>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9" baseType="lpstr">
      <vt:lpstr>Calibri</vt:lpstr>
      <vt:lpstr>Arial</vt:lpstr>
      <vt:lpstr>Calibri Light</vt:lpstr>
      <vt:lpstr>Times New Roman</vt:lpstr>
      <vt:lpstr>Тема Office</vt:lpstr>
      <vt:lpstr>Особливості ЗНО-2018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Особливості ЗНО-2018</dc:title>
  <dc:creator>Валерия А. Ханикова</dc:creator>
  <cp:lastModifiedBy>Дмитрий Дмитрий</cp:lastModifiedBy>
  <cp:revision>77</cp:revision>
  <dcterms:created xsi:type="dcterms:W3CDTF">2017-10-04T07:05:18Z</dcterms:created>
  <dcterms:modified xsi:type="dcterms:W3CDTF">2017-11-03T06:18:25Z</dcterms:modified>
</cp:coreProperties>
</file>