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40"/>
  </p:handoutMasterIdLst>
  <p:sldIdLst>
    <p:sldId id="256" r:id="rId2"/>
    <p:sldId id="262" r:id="rId3"/>
    <p:sldId id="257" r:id="rId4"/>
    <p:sldId id="264" r:id="rId5"/>
    <p:sldId id="265" r:id="rId6"/>
    <p:sldId id="266" r:id="rId7"/>
    <p:sldId id="267" r:id="rId8"/>
    <p:sldId id="268" r:id="rId9"/>
    <p:sldId id="269" r:id="rId10"/>
    <p:sldId id="283" r:id="rId11"/>
    <p:sldId id="270" r:id="rId12"/>
    <p:sldId id="271" r:id="rId13"/>
    <p:sldId id="272" r:id="rId14"/>
    <p:sldId id="273" r:id="rId15"/>
    <p:sldId id="274" r:id="rId16"/>
    <p:sldId id="275" r:id="rId17"/>
    <p:sldId id="277" r:id="rId18"/>
    <p:sldId id="276" r:id="rId19"/>
    <p:sldId id="281" r:id="rId20"/>
    <p:sldId id="282" r:id="rId21"/>
    <p:sldId id="263" r:id="rId22"/>
    <p:sldId id="258" r:id="rId23"/>
    <p:sldId id="259" r:id="rId24"/>
    <p:sldId id="260" r:id="rId25"/>
    <p:sldId id="296" r:id="rId26"/>
    <p:sldId id="297" r:id="rId27"/>
    <p:sldId id="298" r:id="rId28"/>
    <p:sldId id="299" r:id="rId29"/>
    <p:sldId id="304" r:id="rId30"/>
    <p:sldId id="313" r:id="rId31"/>
    <p:sldId id="305" r:id="rId32"/>
    <p:sldId id="306" r:id="rId33"/>
    <p:sldId id="307" r:id="rId34"/>
    <p:sldId id="308" r:id="rId35"/>
    <p:sldId id="309" r:id="rId36"/>
    <p:sldId id="310" r:id="rId37"/>
    <p:sldId id="311" r:id="rId38"/>
    <p:sldId id="312" r:id="rId3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7" d="100"/>
          <a:sy n="107" d="100"/>
        </p:scale>
        <p:origin x="-78"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uk-UA"/>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E3A145A-A2D9-41D3-8608-26B0829D65FD}" type="datetimeFigureOut">
              <a:rPr lang="uk-UA" smtClean="0"/>
              <a:pPr/>
              <a:t>18.02.2019</a:t>
            </a:fld>
            <a:endParaRPr lang="uk-UA"/>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uk-UA"/>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3FACC60A-8D2D-4D76-913E-BDA0A2DB7BEA}" type="slidenum">
              <a:rPr lang="uk-UA" smtClean="0"/>
              <a:pPr/>
              <a:t>‹#›</a:t>
            </a:fld>
            <a:endParaRPr lang="uk-UA"/>
          </a:p>
        </p:txBody>
      </p:sp>
    </p:spTree>
    <p:extLst>
      <p:ext uri="{BB962C8B-B14F-4D97-AF65-F5344CB8AC3E}">
        <p14:creationId xmlns:p14="http://schemas.microsoft.com/office/powerpoint/2010/main" val="330202397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4C71EC6-210F-42DE-9C53-41977AD35B3D}" type="datetimeFigureOut">
              <a:rPr lang="ru-RU" smtClean="0"/>
              <a:pPr/>
              <a:t>18.02.2019</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19B0651-EE4F-4900-A07F-96A6BFA9D0F0}"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C71EC6-210F-42DE-9C53-41977AD35B3D}" type="datetimeFigureOut">
              <a:rPr lang="ru-RU" smtClean="0"/>
              <a:pPr/>
              <a:t>18.02.2019</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19B0651-EE4F-4900-A07F-96A6BFA9D0F0}"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s://zakon.rada.gov.ua/laws/show/2145-19"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s://zakon.rada.gov.ua/laws/show/2145-19"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s://zakon.rada.gov.ua/laws/show/2145-19"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s://zakon.rada.gov.ua/laws/show/2145-19"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zakon.rada.gov.ua/laws/show/2145-19"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zakon.rada.gov.ua/laws/show/2145-19"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s://zakon.rada.gov.ua/laws/show/2145-19"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s://zakon.rada.gov.ua/laws/show/2145-19"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zakon.rada.gov.ua/laws/show/2145-19"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s://zakon.rada.gov.ua/laws/show/2145-19" TargetMode="External"/><Relationship Id="rId2" Type="http://schemas.openxmlformats.org/officeDocument/2006/relationships/hyperlink" Target="https://zakon.rada.gov.ua/laws/show/80731-10"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s://zakon.rada.gov.ua/laws/show/80731-10"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276872"/>
            <a:ext cx="7772400" cy="1470025"/>
          </a:xfrm>
        </p:spPr>
        <p:txBody>
          <a:bodyPr>
            <a:noAutofit/>
          </a:bodyPr>
          <a:lstStyle/>
          <a:p>
            <a:r>
              <a:rPr lang="uk-UA" sz="6000" b="1" dirty="0" smtClean="0">
                <a:solidFill>
                  <a:srgbClr val="FF0000"/>
                </a:solidFill>
              </a:rPr>
              <a:t>Про протидію </a:t>
            </a:r>
            <a:r>
              <a:rPr lang="uk-UA" sz="6000" b="1" dirty="0">
                <a:solidFill>
                  <a:srgbClr val="FF0000"/>
                </a:solidFill>
              </a:rPr>
              <a:t>булінгу (цькуванню)</a:t>
            </a:r>
          </a:p>
        </p:txBody>
      </p:sp>
      <p:sp>
        <p:nvSpPr>
          <p:cNvPr id="3" name="Подзаголовок 2"/>
          <p:cNvSpPr>
            <a:spLocks noGrp="1"/>
          </p:cNvSpPr>
          <p:nvPr>
            <p:ph type="subTitle" idx="1"/>
          </p:nvPr>
        </p:nvSpPr>
        <p:spPr>
          <a:xfrm>
            <a:off x="5076056" y="4437112"/>
            <a:ext cx="3744416" cy="1800200"/>
          </a:xfrm>
        </p:spPr>
        <p:txBody>
          <a:bodyPr>
            <a:normAutofit fontScale="92500"/>
          </a:bodyPr>
          <a:lstStyle/>
          <a:p>
            <a:pPr algn="l"/>
            <a:r>
              <a:rPr lang="uk-UA" b="1" i="1" dirty="0" smtClean="0">
                <a:solidFill>
                  <a:srgbClr val="7030A0"/>
                </a:solidFill>
              </a:rPr>
              <a:t>Гринько Г.І., </a:t>
            </a:r>
          </a:p>
          <a:p>
            <a:pPr algn="l"/>
            <a:r>
              <a:rPr lang="uk-UA" b="1" i="1" dirty="0" smtClean="0">
                <a:solidFill>
                  <a:srgbClr val="7030A0"/>
                </a:solidFill>
              </a:rPr>
              <a:t>головний спеціаліст </a:t>
            </a:r>
          </a:p>
          <a:p>
            <a:pPr algn="l"/>
            <a:r>
              <a:rPr lang="uk-UA" b="1" i="1" dirty="0" smtClean="0">
                <a:solidFill>
                  <a:srgbClr val="7030A0"/>
                </a:solidFill>
              </a:rPr>
              <a:t>УО АМР ХМР</a:t>
            </a:r>
            <a:endParaRPr lang="uk-UA" b="1" i="1" dirty="0">
              <a:solidFill>
                <a:srgbClr val="7030A0"/>
              </a:solidFill>
            </a:endParaRPr>
          </a:p>
        </p:txBody>
      </p:sp>
    </p:spTree>
    <p:extLst>
      <p:ext uri="{BB962C8B-B14F-4D97-AF65-F5344CB8AC3E}">
        <p14:creationId xmlns:p14="http://schemas.microsoft.com/office/powerpoint/2010/main" val="150131091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5122" name="Picture 2" descr="D:\10480610 Гринько\ГЕНА\МАЙСКИЙ\Злочиннiсть\2018-2019\СТОП - НАСИЛЬСТВУ\СКАЖИ БУЛІНГУ    НІ  памятки на сайт и стенд\памятка булінг 3.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25334"/>
            <a:ext cx="9144000" cy="683266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5933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2146250"/>
          </a:xfrm>
        </p:spPr>
        <p:txBody>
          <a:bodyPr>
            <a:normAutofit fontScale="90000"/>
          </a:bodyPr>
          <a:lstStyle/>
          <a:p>
            <a:pPr algn="l"/>
            <a:r>
              <a:rPr lang="uk-UA" b="1" dirty="0">
                <a:solidFill>
                  <a:srgbClr val="FF0000"/>
                </a:solidFill>
              </a:rPr>
              <a:t>2. У </a:t>
            </a:r>
            <a:r>
              <a:rPr lang="uk-UA" b="1" u="sng" dirty="0">
                <a:solidFill>
                  <a:srgbClr val="FF0000"/>
                </a:solidFill>
                <a:hlinkClick r:id="rId2"/>
              </a:rPr>
              <a:t>Законі України</a:t>
            </a:r>
            <a:r>
              <a:rPr lang="uk-UA" b="1" dirty="0">
                <a:solidFill>
                  <a:srgbClr val="FF0000"/>
                </a:solidFill>
              </a:rPr>
              <a:t> "Про освіту" (Відомості Верховної Ради України, 2017 р., № 38-39, ст. 380):</a:t>
            </a:r>
            <a:r>
              <a:rPr lang="uk-UA" dirty="0">
                <a:solidFill>
                  <a:srgbClr val="FF0000"/>
                </a:solidFill>
              </a:rPr>
              <a:t/>
            </a:r>
            <a:br>
              <a:rPr lang="uk-UA" dirty="0">
                <a:solidFill>
                  <a:srgbClr val="FF0000"/>
                </a:solidFill>
              </a:rPr>
            </a:br>
            <a:endParaRPr lang="uk-UA" dirty="0">
              <a:solidFill>
                <a:srgbClr val="FF0000"/>
              </a:solidFill>
            </a:endParaRPr>
          </a:p>
        </p:txBody>
      </p:sp>
      <p:sp>
        <p:nvSpPr>
          <p:cNvPr id="3" name="Объект 2"/>
          <p:cNvSpPr>
            <a:spLocks noGrp="1"/>
          </p:cNvSpPr>
          <p:nvPr>
            <p:ph idx="1"/>
          </p:nvPr>
        </p:nvSpPr>
        <p:spPr>
          <a:xfrm>
            <a:off x="457200" y="2060848"/>
            <a:ext cx="8229600" cy="4896544"/>
          </a:xfrm>
        </p:spPr>
        <p:txBody>
          <a:bodyPr>
            <a:normAutofit fontScale="85000" lnSpcReduction="10000"/>
          </a:bodyPr>
          <a:lstStyle/>
          <a:p>
            <a:pPr marL="0" indent="0">
              <a:buNone/>
            </a:pPr>
            <a:r>
              <a:rPr lang="uk-UA" dirty="0" smtClean="0"/>
              <a:t>1</a:t>
            </a:r>
            <a:r>
              <a:rPr lang="uk-UA" dirty="0"/>
              <a:t>) </a:t>
            </a:r>
            <a:r>
              <a:rPr lang="uk-UA" u="sng" dirty="0">
                <a:hlinkClick r:id="rId2"/>
              </a:rPr>
              <a:t>частину першу</a:t>
            </a:r>
            <a:r>
              <a:rPr lang="uk-UA" dirty="0"/>
              <a:t> статті 1 доповнити пунктом 3-1 такого змісту:</a:t>
            </a:r>
          </a:p>
          <a:p>
            <a:pPr marL="0" indent="0">
              <a:buNone/>
            </a:pPr>
            <a:r>
              <a:rPr lang="uk-UA" dirty="0"/>
              <a:t>"3-1) </a:t>
            </a:r>
            <a:r>
              <a:rPr lang="uk-UA" dirty="0">
                <a:solidFill>
                  <a:srgbClr val="FF0000"/>
                </a:solidFill>
              </a:rPr>
              <a:t>булінг (цькування) </a:t>
            </a:r>
            <a:r>
              <a:rPr lang="uk-UA" dirty="0"/>
              <a:t>- діяння (дії або бездіяльність) учасників освітнього процесу, які полягають у психологічному, фізичному, економічному, сексуальному насильстві, у тому числі із застосуванням засобів електронних комунікацій, що вчиняються стосовно малолітньої чи неповнолітньої особи та (або) такою особою стосовно інших учасників освітнього процесу, внаслідок чого могла бути чи була заподіяна шкода психічному або фізичному здоров’ю потерпілого.</a:t>
            </a:r>
          </a:p>
          <a:p>
            <a:endParaRPr lang="uk-UA" dirty="0"/>
          </a:p>
        </p:txBody>
      </p:sp>
    </p:spTree>
    <p:extLst>
      <p:ext uri="{BB962C8B-B14F-4D97-AF65-F5344CB8AC3E}">
        <p14:creationId xmlns:p14="http://schemas.microsoft.com/office/powerpoint/2010/main" val="14376310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620688"/>
            <a:ext cx="8640960" cy="782960"/>
          </a:xfrm>
        </p:spPr>
        <p:txBody>
          <a:bodyPr>
            <a:normAutofit fontScale="90000"/>
          </a:bodyPr>
          <a:lstStyle/>
          <a:p>
            <a:r>
              <a:rPr lang="uk-UA" b="1" dirty="0">
                <a:solidFill>
                  <a:srgbClr val="FF0000"/>
                </a:solidFill>
              </a:rPr>
              <a:t>Типовими ознаками булінгу (цькування) є:</a:t>
            </a:r>
            <a:r>
              <a:rPr lang="uk-UA" dirty="0"/>
              <a:t/>
            </a:r>
            <a:br>
              <a:rPr lang="uk-UA" dirty="0"/>
            </a:br>
            <a:endParaRPr lang="uk-UA" dirty="0"/>
          </a:p>
        </p:txBody>
      </p:sp>
      <p:sp>
        <p:nvSpPr>
          <p:cNvPr id="3" name="Объект 2"/>
          <p:cNvSpPr>
            <a:spLocks noGrp="1"/>
          </p:cNvSpPr>
          <p:nvPr>
            <p:ph idx="1"/>
          </p:nvPr>
        </p:nvSpPr>
        <p:spPr/>
        <p:txBody>
          <a:bodyPr>
            <a:normAutofit fontScale="92500" lnSpcReduction="10000"/>
          </a:bodyPr>
          <a:lstStyle/>
          <a:p>
            <a:r>
              <a:rPr lang="uk-UA" b="1" dirty="0" smtClean="0">
                <a:solidFill>
                  <a:srgbClr val="00B050"/>
                </a:solidFill>
              </a:rPr>
              <a:t>систематичність</a:t>
            </a:r>
            <a:r>
              <a:rPr lang="uk-UA" b="1" dirty="0" smtClean="0"/>
              <a:t> </a:t>
            </a:r>
            <a:r>
              <a:rPr lang="uk-UA" dirty="0"/>
              <a:t>(повторюваність) діяння;</a:t>
            </a:r>
          </a:p>
          <a:p>
            <a:r>
              <a:rPr lang="uk-UA" b="1" dirty="0">
                <a:solidFill>
                  <a:srgbClr val="00B050"/>
                </a:solidFill>
              </a:rPr>
              <a:t>наявність сторін </a:t>
            </a:r>
            <a:r>
              <a:rPr lang="uk-UA" dirty="0"/>
              <a:t>- </a:t>
            </a:r>
            <a:r>
              <a:rPr lang="uk-UA" dirty="0">
                <a:solidFill>
                  <a:srgbClr val="FF0000"/>
                </a:solidFill>
              </a:rPr>
              <a:t>кривдник</a:t>
            </a:r>
            <a:r>
              <a:rPr lang="uk-UA" dirty="0"/>
              <a:t> (</a:t>
            </a:r>
            <a:r>
              <a:rPr lang="uk-UA" dirty="0" err="1"/>
              <a:t>булер</a:t>
            </a:r>
            <a:r>
              <a:rPr lang="uk-UA" dirty="0"/>
              <a:t>), </a:t>
            </a:r>
            <a:r>
              <a:rPr lang="uk-UA" dirty="0">
                <a:solidFill>
                  <a:srgbClr val="FF0000"/>
                </a:solidFill>
              </a:rPr>
              <a:t>потерпілий</a:t>
            </a:r>
            <a:r>
              <a:rPr lang="uk-UA" dirty="0"/>
              <a:t> (жертва булінгу), </a:t>
            </a:r>
            <a:r>
              <a:rPr lang="uk-UA" dirty="0">
                <a:solidFill>
                  <a:srgbClr val="FF0000"/>
                </a:solidFill>
              </a:rPr>
              <a:t>спостерігачі</a:t>
            </a:r>
            <a:r>
              <a:rPr lang="uk-UA" dirty="0"/>
              <a:t> (за наявності);</a:t>
            </a:r>
          </a:p>
          <a:p>
            <a:r>
              <a:rPr lang="uk-UA" dirty="0"/>
              <a:t>дії або бездіяльність кривдника, наслідком яких є </a:t>
            </a:r>
            <a:r>
              <a:rPr lang="uk-UA" b="1" dirty="0">
                <a:solidFill>
                  <a:srgbClr val="00B050"/>
                </a:solidFill>
              </a:rPr>
              <a:t>заподіяння психічної та/або фізичної шкоди, приниження, страх, тривога, </a:t>
            </a:r>
            <a:r>
              <a:rPr lang="uk-UA" dirty="0"/>
              <a:t>підпорядкування потерпілого інтересам кривдника, та/або спричинення соціальної ізоляції потерпілого";</a:t>
            </a:r>
          </a:p>
          <a:p>
            <a:endParaRPr lang="uk-UA" dirty="0"/>
          </a:p>
        </p:txBody>
      </p:sp>
    </p:spTree>
    <p:extLst>
      <p:ext uri="{BB962C8B-B14F-4D97-AF65-F5344CB8AC3E}">
        <p14:creationId xmlns:p14="http://schemas.microsoft.com/office/powerpoint/2010/main" val="232804164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fontScale="77500" lnSpcReduction="20000"/>
          </a:bodyPr>
          <a:lstStyle/>
          <a:p>
            <a:pPr marL="0" indent="0">
              <a:buNone/>
            </a:pPr>
            <a:r>
              <a:rPr lang="uk-UA" dirty="0"/>
              <a:t>2)</a:t>
            </a:r>
            <a:r>
              <a:rPr lang="uk-UA" u="sng" dirty="0">
                <a:hlinkClick r:id="rId2"/>
              </a:rPr>
              <a:t> частину другу</a:t>
            </a:r>
            <a:r>
              <a:rPr lang="uk-UA" dirty="0"/>
              <a:t> статті 25 </a:t>
            </a:r>
            <a:r>
              <a:rPr lang="uk-UA" b="1" dirty="0" smtClean="0">
                <a:solidFill>
                  <a:srgbClr val="00B050"/>
                </a:solidFill>
              </a:rPr>
              <a:t>«Права та обов'язки засновника закладу освіти» </a:t>
            </a:r>
            <a:r>
              <a:rPr lang="uk-UA" dirty="0" smtClean="0"/>
              <a:t>доповнити:</a:t>
            </a:r>
            <a:endParaRPr lang="uk-UA" dirty="0"/>
          </a:p>
          <a:p>
            <a:pPr marL="0" indent="0">
              <a:buNone/>
            </a:pPr>
            <a:r>
              <a:rPr lang="uk-UA" dirty="0"/>
              <a:t>"здійснює контроль за виконанням плану заходів, спрямованих на запобігання та протидію булінгу (цькуванню) в закладі освіти; </a:t>
            </a:r>
            <a:endParaRPr lang="uk-UA" dirty="0" smtClean="0"/>
          </a:p>
          <a:p>
            <a:pPr marL="0" indent="0">
              <a:buNone/>
            </a:pPr>
            <a:r>
              <a:rPr lang="uk-UA" dirty="0" smtClean="0"/>
              <a:t>розглядає </a:t>
            </a:r>
            <a:r>
              <a:rPr lang="uk-UA" dirty="0"/>
              <a:t>скарги про відмову у реагуванні на випадки булінгу (цькування) за заявами здобувачів освіти, їхніх батьків, законних представників, інших осіб та приймає рішення за результатами розгляду таких скарг; </a:t>
            </a:r>
            <a:endParaRPr lang="uk-UA" dirty="0" smtClean="0"/>
          </a:p>
          <a:p>
            <a:pPr marL="0" indent="0">
              <a:buNone/>
            </a:pPr>
            <a:r>
              <a:rPr lang="uk-UA" dirty="0" smtClean="0"/>
              <a:t>сприяє </a:t>
            </a:r>
            <a:r>
              <a:rPr lang="uk-UA" dirty="0"/>
              <a:t>створенню безпечного освітнього середовища в закладі освіти та вживає заходів для надання соціальних та психолого-педагогічних послуг здобувачам освіти, які вчинили булінг (цькування), стали його свідками або постраждали від булінгу".</a:t>
            </a:r>
          </a:p>
          <a:p>
            <a:pPr marL="0" indent="0">
              <a:buNone/>
            </a:pPr>
            <a:r>
              <a:rPr lang="uk-UA" dirty="0"/>
              <a:t>У зв’язку з цим абзац десятий вважати абзацом одинадцятим;</a:t>
            </a:r>
          </a:p>
          <a:p>
            <a:endParaRPr lang="uk-UA" dirty="0"/>
          </a:p>
        </p:txBody>
      </p:sp>
    </p:spTree>
    <p:extLst>
      <p:ext uri="{BB962C8B-B14F-4D97-AF65-F5344CB8AC3E}">
        <p14:creationId xmlns:p14="http://schemas.microsoft.com/office/powerpoint/2010/main" val="411333214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7504" y="260648"/>
            <a:ext cx="9036496" cy="6912768"/>
          </a:xfrm>
        </p:spPr>
        <p:txBody>
          <a:bodyPr>
            <a:noAutofit/>
          </a:bodyPr>
          <a:lstStyle/>
          <a:p>
            <a:pPr marL="0" indent="0">
              <a:buNone/>
            </a:pPr>
            <a:r>
              <a:rPr lang="uk-UA" sz="1900" dirty="0"/>
              <a:t>3) </a:t>
            </a:r>
            <a:r>
              <a:rPr lang="uk-UA" sz="1900" u="sng" dirty="0">
                <a:hlinkClick r:id="rId2"/>
              </a:rPr>
              <a:t>частину третю</a:t>
            </a:r>
            <a:r>
              <a:rPr lang="uk-UA" sz="1900" dirty="0"/>
              <a:t> статті 26 </a:t>
            </a:r>
            <a:r>
              <a:rPr lang="uk-UA" sz="1900" b="1" dirty="0" smtClean="0">
                <a:solidFill>
                  <a:srgbClr val="00B050"/>
                </a:solidFill>
              </a:rPr>
              <a:t>«Керівник закладу освіти» </a:t>
            </a:r>
            <a:r>
              <a:rPr lang="uk-UA" sz="1900" dirty="0" smtClean="0"/>
              <a:t>доповнити :</a:t>
            </a:r>
            <a:endParaRPr lang="uk-UA" sz="1900" dirty="0"/>
          </a:p>
          <a:p>
            <a:r>
              <a:rPr lang="uk-UA" sz="1900" dirty="0">
                <a:solidFill>
                  <a:srgbClr val="FF0000"/>
                </a:solidFill>
              </a:rPr>
              <a:t>"забезпечує створення у закладі освіти безпечного освітнього середовища, вільного від насильства та булінгу (цькування), </a:t>
            </a:r>
            <a:r>
              <a:rPr lang="uk-UA" sz="1900" u="sng" dirty="0"/>
              <a:t>у тому числі:</a:t>
            </a:r>
          </a:p>
          <a:p>
            <a:r>
              <a:rPr lang="uk-UA" sz="1900" b="1" u="sng" dirty="0">
                <a:solidFill>
                  <a:schemeClr val="accent5">
                    <a:lumMod val="75000"/>
                  </a:schemeClr>
                </a:solidFill>
              </a:rPr>
              <a:t>з урахуванням пропозицій </a:t>
            </a:r>
            <a:r>
              <a:rPr lang="uk-UA" sz="1900" dirty="0"/>
              <a:t>територіальних органів (підрозділів) Національної поліції України, центрального органу виконавчої влади, що забезпечує формування та реалізує державну політику у сфері охорони здоров’я, головного органу у системі центральних органів виконавчої влади, що забезпечує формування та реалізує державну правову політику, служб у справах дітей та центрів соціальних служб для сім’ї, дітей та молоді </a:t>
            </a:r>
            <a:r>
              <a:rPr lang="uk-UA" sz="1900" b="1" dirty="0">
                <a:solidFill>
                  <a:srgbClr val="FF0000"/>
                </a:solidFill>
              </a:rPr>
              <a:t>розробляє, затверджує та оприлюднює план заходів, спрямованих на запобігання та протидію булінгу (цькуванню) в закладі освіти;</a:t>
            </a:r>
          </a:p>
          <a:p>
            <a:r>
              <a:rPr lang="uk-UA" sz="1900" b="1" dirty="0">
                <a:solidFill>
                  <a:srgbClr val="FF0000"/>
                </a:solidFill>
              </a:rPr>
              <a:t>розглядає заяви про випадки булінгу </a:t>
            </a:r>
            <a:r>
              <a:rPr lang="uk-UA" sz="1900" dirty="0"/>
              <a:t>(цькування) здобувачів освіти, їхніх батьків, законних представників, інших осіб та </a:t>
            </a:r>
            <a:r>
              <a:rPr lang="uk-UA" sz="1900" b="1" dirty="0">
                <a:solidFill>
                  <a:srgbClr val="FF0000"/>
                </a:solidFill>
              </a:rPr>
              <a:t>видає рішення про проведення розслідування;</a:t>
            </a:r>
            <a:r>
              <a:rPr lang="uk-UA" sz="1900" dirty="0"/>
              <a:t> </a:t>
            </a:r>
            <a:r>
              <a:rPr lang="uk-UA" sz="1900" b="1" dirty="0">
                <a:solidFill>
                  <a:srgbClr val="FF0000"/>
                </a:solidFill>
              </a:rPr>
              <a:t>скликає засідання комісії з розгляду випадків булінгу </a:t>
            </a:r>
            <a:r>
              <a:rPr lang="uk-UA" sz="1900" dirty="0"/>
              <a:t>(цькування) для прийняття рішення за результатами проведеного розслідування та вживає відповідних заходів реагування;</a:t>
            </a:r>
          </a:p>
          <a:p>
            <a:r>
              <a:rPr lang="uk-UA" sz="1900" b="1" dirty="0">
                <a:solidFill>
                  <a:srgbClr val="FF0000"/>
                </a:solidFill>
              </a:rPr>
              <a:t>забезпечує виконання заходів для надання соціальних та психолого-педагогічних послуг здобувачам освіти</a:t>
            </a:r>
            <a:r>
              <a:rPr lang="uk-UA" sz="1900" dirty="0"/>
              <a:t>, які вчинили булінг, стали його свідками або постраждали від булінгу (цькування);</a:t>
            </a:r>
          </a:p>
          <a:p>
            <a:r>
              <a:rPr lang="uk-UA" sz="1900" b="1" dirty="0">
                <a:solidFill>
                  <a:srgbClr val="FF0000"/>
                </a:solidFill>
              </a:rPr>
              <a:t>повідомляє уповноваженим підрозділам органів Національної поліції України та службі у справах дітей про випадки булінгу (цькування) в закладі освіти</a:t>
            </a:r>
            <a:r>
              <a:rPr lang="uk-UA" sz="1900" b="1" dirty="0" smtClean="0">
                <a:solidFill>
                  <a:srgbClr val="FF0000"/>
                </a:solidFill>
              </a:rPr>
              <a:t>".</a:t>
            </a:r>
            <a:endParaRPr lang="uk-UA" sz="1900" dirty="0"/>
          </a:p>
        </p:txBody>
      </p:sp>
    </p:spTree>
    <p:extLst>
      <p:ext uri="{BB962C8B-B14F-4D97-AF65-F5344CB8AC3E}">
        <p14:creationId xmlns:p14="http://schemas.microsoft.com/office/powerpoint/2010/main" val="179024909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260648"/>
            <a:ext cx="8640960" cy="6597352"/>
          </a:xfrm>
        </p:spPr>
        <p:txBody>
          <a:bodyPr>
            <a:normAutofit fontScale="92500"/>
          </a:bodyPr>
          <a:lstStyle/>
          <a:p>
            <a:r>
              <a:rPr lang="uk-UA" dirty="0"/>
              <a:t>4) </a:t>
            </a:r>
            <a:r>
              <a:rPr lang="uk-UA" u="sng" dirty="0">
                <a:hlinkClick r:id="rId2"/>
              </a:rPr>
              <a:t>частину другу</a:t>
            </a:r>
            <a:r>
              <a:rPr lang="uk-UA" dirty="0"/>
              <a:t> </a:t>
            </a:r>
            <a:r>
              <a:rPr lang="uk-UA" b="1" dirty="0">
                <a:solidFill>
                  <a:srgbClr val="FF0000"/>
                </a:solidFill>
              </a:rPr>
              <a:t>статті 30 </a:t>
            </a:r>
            <a:r>
              <a:rPr lang="uk-UA" b="1" dirty="0" smtClean="0">
                <a:solidFill>
                  <a:srgbClr val="FF0000"/>
                </a:solidFill>
              </a:rPr>
              <a:t>«Прозорість та інформаційна відкритість закладу освіти» </a:t>
            </a:r>
            <a:r>
              <a:rPr lang="uk-UA" dirty="0" smtClean="0"/>
              <a:t>доповнити :</a:t>
            </a:r>
            <a:endParaRPr lang="uk-UA" dirty="0"/>
          </a:p>
          <a:p>
            <a:r>
              <a:rPr lang="uk-UA" dirty="0">
                <a:solidFill>
                  <a:srgbClr val="00B0F0"/>
                </a:solidFill>
              </a:rPr>
              <a:t>"правила поведінки здобувача освіти в закладі освіти;</a:t>
            </a:r>
          </a:p>
          <a:p>
            <a:r>
              <a:rPr lang="uk-UA" dirty="0">
                <a:solidFill>
                  <a:srgbClr val="7030A0"/>
                </a:solidFill>
              </a:rPr>
              <a:t>план заходів, спрямованих на запобігання та протидію булінгу (цькуванню) в закладі освіти;</a:t>
            </a:r>
          </a:p>
          <a:p>
            <a:r>
              <a:rPr lang="uk-UA" dirty="0">
                <a:solidFill>
                  <a:srgbClr val="00B0F0"/>
                </a:solidFill>
              </a:rPr>
              <a:t>порядок подання та розгляду (з дотриманням конфіденційності) заяв про випадки булінгу (цькування) в закладі освіти;</a:t>
            </a:r>
          </a:p>
          <a:p>
            <a:r>
              <a:rPr lang="uk-UA" dirty="0">
                <a:solidFill>
                  <a:srgbClr val="7030A0"/>
                </a:solidFill>
              </a:rPr>
              <a:t>порядок реагування на доведені випадки булінгу (цькування) в закладі освіти та відповідальність осіб, причетних до булінгу (цькування)".</a:t>
            </a:r>
          </a:p>
          <a:p>
            <a:endParaRPr lang="uk-UA" dirty="0" smtClean="0"/>
          </a:p>
          <a:p>
            <a:endParaRPr lang="uk-UA" dirty="0"/>
          </a:p>
        </p:txBody>
      </p:sp>
    </p:spTree>
    <p:extLst>
      <p:ext uri="{BB962C8B-B14F-4D97-AF65-F5344CB8AC3E}">
        <p14:creationId xmlns:p14="http://schemas.microsoft.com/office/powerpoint/2010/main" val="5598872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597352"/>
          </a:xfrm>
        </p:spPr>
        <p:txBody>
          <a:bodyPr>
            <a:normAutofit fontScale="55000" lnSpcReduction="20000"/>
          </a:bodyPr>
          <a:lstStyle/>
          <a:p>
            <a:pPr marL="0" indent="0">
              <a:buNone/>
            </a:pPr>
            <a:r>
              <a:rPr lang="uk-UA" sz="4800" dirty="0"/>
              <a:t>5) у </a:t>
            </a:r>
            <a:r>
              <a:rPr lang="uk-UA" sz="4800" u="sng" dirty="0">
                <a:hlinkClick r:id="rId2"/>
              </a:rPr>
              <a:t>статті </a:t>
            </a:r>
            <a:r>
              <a:rPr lang="uk-UA" sz="4800" u="sng" dirty="0" smtClean="0">
                <a:hlinkClick r:id="rId2"/>
              </a:rPr>
              <a:t>53</a:t>
            </a:r>
            <a:r>
              <a:rPr lang="uk-UA" sz="4800" u="sng" dirty="0" smtClean="0"/>
              <a:t> «Права та обов'язки здобувачів освіти»</a:t>
            </a:r>
            <a:r>
              <a:rPr lang="uk-UA" sz="4800" dirty="0" smtClean="0"/>
              <a:t>:</a:t>
            </a:r>
            <a:endParaRPr lang="uk-UA" sz="4800" dirty="0"/>
          </a:p>
          <a:p>
            <a:pPr marL="0" indent="0">
              <a:buNone/>
            </a:pPr>
            <a:r>
              <a:rPr lang="uk-UA" sz="4800" u="sng" dirty="0">
                <a:solidFill>
                  <a:srgbClr val="0070C0"/>
                </a:solidFill>
              </a:rPr>
              <a:t>у </a:t>
            </a:r>
            <a:r>
              <a:rPr lang="uk-UA" sz="4800" u="sng" dirty="0">
                <a:solidFill>
                  <a:srgbClr val="0070C0"/>
                </a:solidFill>
                <a:hlinkClick r:id="rId2"/>
              </a:rPr>
              <a:t>ч</a:t>
            </a:r>
            <a:r>
              <a:rPr lang="uk-UA" sz="4800" u="sng" dirty="0">
                <a:hlinkClick r:id="rId2"/>
              </a:rPr>
              <a:t>астині </a:t>
            </a:r>
            <a:r>
              <a:rPr lang="uk-UA" sz="4800" u="sng" dirty="0" smtClean="0">
                <a:hlinkClick r:id="rId2"/>
              </a:rPr>
              <a:t>першій</a:t>
            </a:r>
            <a:r>
              <a:rPr lang="uk-UA" sz="4800" u="sng" dirty="0" smtClean="0"/>
              <a:t> </a:t>
            </a:r>
            <a:r>
              <a:rPr lang="uk-UA" sz="4800" b="1" dirty="0">
                <a:solidFill>
                  <a:srgbClr val="FF0000"/>
                </a:solidFill>
              </a:rPr>
              <a:t>Здобувачі освіти </a:t>
            </a:r>
            <a:r>
              <a:rPr lang="uk-UA" sz="4800" b="1" dirty="0" smtClean="0">
                <a:solidFill>
                  <a:srgbClr val="FF0000"/>
                </a:solidFill>
              </a:rPr>
              <a:t>мають право</a:t>
            </a:r>
            <a:r>
              <a:rPr lang="uk-UA" sz="4800" dirty="0" smtClean="0"/>
              <a:t>:</a:t>
            </a:r>
            <a:endParaRPr lang="uk-UA" sz="4800" dirty="0"/>
          </a:p>
          <a:p>
            <a:r>
              <a:rPr lang="uk-UA" sz="4800" dirty="0" smtClean="0"/>
              <a:t>Захист під час освітнього процесу  від приниження честі та гідності, будь-яких форм насильства та експлуатації</a:t>
            </a:r>
            <a:r>
              <a:rPr lang="uk-UA" sz="4800" dirty="0"/>
              <a:t>, булінгу (цькування</a:t>
            </a:r>
            <a:r>
              <a:rPr lang="uk-UA" sz="4800" dirty="0" smtClean="0"/>
              <a:t>), дискримінації за будь-якою ознакою.</a:t>
            </a:r>
          </a:p>
          <a:p>
            <a:r>
              <a:rPr lang="uk-UA" sz="4800" dirty="0" smtClean="0"/>
              <a:t>На отримання </a:t>
            </a:r>
            <a:r>
              <a:rPr lang="uk-UA" sz="4800" dirty="0"/>
              <a:t>соціальних та психолого-педагогічних послуг як особа, яка постраждала від булінгу (цькування), стала його свідком або вчинила булінг (цькування)".</a:t>
            </a:r>
          </a:p>
          <a:p>
            <a:pPr marL="0" indent="0">
              <a:buNone/>
            </a:pPr>
            <a:r>
              <a:rPr lang="uk-UA" sz="4800" u="sng" dirty="0" smtClean="0">
                <a:hlinkClick r:id="rId2"/>
              </a:rPr>
              <a:t>частину </a:t>
            </a:r>
            <a:r>
              <a:rPr lang="uk-UA" sz="4800" u="sng" dirty="0">
                <a:hlinkClick r:id="rId2"/>
              </a:rPr>
              <a:t>третю</a:t>
            </a:r>
            <a:r>
              <a:rPr lang="uk-UA" sz="4800" dirty="0"/>
              <a:t> </a:t>
            </a:r>
            <a:r>
              <a:rPr lang="uk-UA" sz="4800" dirty="0" smtClean="0"/>
              <a:t>доповнити:</a:t>
            </a:r>
            <a:endParaRPr lang="uk-UA" sz="4800" dirty="0"/>
          </a:p>
          <a:p>
            <a:pPr marL="0" indent="0" algn="just">
              <a:buNone/>
            </a:pPr>
            <a:r>
              <a:rPr lang="uk-UA" sz="4800" b="1" dirty="0" smtClean="0">
                <a:solidFill>
                  <a:srgbClr val="FF0000"/>
                </a:solidFill>
              </a:rPr>
              <a:t>Здобувачі освіти зобов'язані: "повідомляти </a:t>
            </a:r>
            <a:r>
              <a:rPr lang="uk-UA" sz="4800" b="1" dirty="0">
                <a:solidFill>
                  <a:srgbClr val="FF0000"/>
                </a:solidFill>
              </a:rPr>
              <a:t>керівництво закладу освіти про факти булінгу (цькування) стосовно здобувачів освіти, педагогічних, науково-педагогічних, наукових працівників, інших осіб, які залучаються до освітнього процесу, свідком яких вони були особисто або про які отримали достовірну інформацію від інших осіб";</a:t>
            </a:r>
          </a:p>
          <a:p>
            <a:endParaRPr lang="uk-UA" dirty="0"/>
          </a:p>
        </p:txBody>
      </p:sp>
    </p:spTree>
    <p:extLst>
      <p:ext uri="{BB962C8B-B14F-4D97-AF65-F5344CB8AC3E}">
        <p14:creationId xmlns:p14="http://schemas.microsoft.com/office/powerpoint/2010/main" val="413743091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116632"/>
            <a:ext cx="8229600" cy="6741368"/>
          </a:xfrm>
        </p:spPr>
        <p:txBody>
          <a:bodyPr>
            <a:normAutofit fontScale="85000" lnSpcReduction="10000"/>
          </a:bodyPr>
          <a:lstStyle/>
          <a:p>
            <a:pPr marL="0" indent="0" algn="just">
              <a:buNone/>
            </a:pPr>
            <a:r>
              <a:rPr lang="uk-UA" dirty="0"/>
              <a:t>6) у </a:t>
            </a:r>
            <a:r>
              <a:rPr lang="uk-UA" u="sng" dirty="0">
                <a:hlinkClick r:id="rId2"/>
              </a:rPr>
              <a:t>статті </a:t>
            </a:r>
            <a:r>
              <a:rPr lang="uk-UA" u="sng" dirty="0" smtClean="0">
                <a:hlinkClick r:id="rId2"/>
              </a:rPr>
              <a:t>54</a:t>
            </a:r>
            <a:r>
              <a:rPr lang="uk-UA" u="sng" dirty="0" smtClean="0"/>
              <a:t> </a:t>
            </a:r>
            <a:r>
              <a:rPr lang="uk-UA" b="1" u="sng" dirty="0" smtClean="0">
                <a:solidFill>
                  <a:srgbClr val="FF0000"/>
                </a:solidFill>
              </a:rPr>
              <a:t>«Права та обов'язки педагогічних працівників</a:t>
            </a:r>
            <a:r>
              <a:rPr lang="uk-UA" b="1" dirty="0" smtClean="0">
                <a:solidFill>
                  <a:srgbClr val="FF0000"/>
                </a:solidFill>
              </a:rPr>
              <a:t>:</a:t>
            </a:r>
            <a:endParaRPr lang="uk-UA" b="1" dirty="0">
              <a:solidFill>
                <a:srgbClr val="FF0000"/>
              </a:solidFill>
            </a:endParaRPr>
          </a:p>
          <a:p>
            <a:r>
              <a:rPr lang="uk-UA" u="sng" dirty="0">
                <a:hlinkClick r:id="rId2"/>
              </a:rPr>
              <a:t>частину першу</a:t>
            </a:r>
            <a:r>
              <a:rPr lang="uk-UA" dirty="0"/>
              <a:t> </a:t>
            </a:r>
            <a:r>
              <a:rPr lang="uk-UA" dirty="0" smtClean="0"/>
              <a:t>:</a:t>
            </a:r>
            <a:endParaRPr lang="uk-UA" dirty="0"/>
          </a:p>
          <a:p>
            <a:pPr marL="0" indent="0">
              <a:buNone/>
            </a:pPr>
            <a:r>
              <a:rPr lang="uk-UA" dirty="0" smtClean="0"/>
              <a:t>«</a:t>
            </a:r>
            <a:r>
              <a:rPr lang="uk-UA" dirty="0" smtClean="0">
                <a:solidFill>
                  <a:srgbClr val="FF0000"/>
                </a:solidFill>
              </a:rPr>
              <a:t>мають право </a:t>
            </a:r>
            <a:r>
              <a:rPr lang="uk-UA" dirty="0" smtClean="0"/>
              <a:t>на захист </a:t>
            </a:r>
            <a:r>
              <a:rPr lang="uk-UA" dirty="0"/>
              <a:t>під час освітнього процесу від будь-яких форм насильства та експлуатації, у тому числі булінгу (цькування), дискримінації за будь-якою ознакою, від пропаганди та агітації, що завдають шкоди здоров’ю";</a:t>
            </a:r>
          </a:p>
          <a:p>
            <a:r>
              <a:rPr lang="uk-UA" u="sng" dirty="0">
                <a:hlinkClick r:id="rId2"/>
              </a:rPr>
              <a:t>частину другу</a:t>
            </a:r>
            <a:r>
              <a:rPr lang="uk-UA" dirty="0"/>
              <a:t> </a:t>
            </a:r>
            <a:r>
              <a:rPr lang="uk-UA" dirty="0" smtClean="0"/>
              <a:t>:</a:t>
            </a:r>
            <a:endParaRPr lang="uk-UA" dirty="0"/>
          </a:p>
          <a:p>
            <a:pPr marL="0" indent="0">
              <a:buNone/>
            </a:pPr>
            <a:r>
              <a:rPr lang="uk-UA" dirty="0" smtClean="0"/>
              <a:t>«</a:t>
            </a:r>
            <a:r>
              <a:rPr lang="uk-UA" dirty="0" smtClean="0">
                <a:solidFill>
                  <a:srgbClr val="FF0000"/>
                </a:solidFill>
              </a:rPr>
              <a:t>зобов'язані </a:t>
            </a:r>
            <a:r>
              <a:rPr lang="uk-UA" dirty="0" smtClean="0"/>
              <a:t>повідомляти </a:t>
            </a:r>
            <a:r>
              <a:rPr lang="uk-UA" dirty="0"/>
              <a:t>керівництво закладу освіти про факти булінгу (цькування) стосовно здобувачів освіти, педагогічних, науково-педагогічних, наукових працівників, інших осіб, які залучаються до освітнього процесу, свідком якого вони були особисто або інформацію про які отримали від інших осіб, вживати невідкладних заходів для припинення булінгу (цькування)";</a:t>
            </a:r>
          </a:p>
          <a:p>
            <a:endParaRPr lang="uk-UA" dirty="0"/>
          </a:p>
        </p:txBody>
      </p:sp>
    </p:spTree>
    <p:extLst>
      <p:ext uri="{BB962C8B-B14F-4D97-AF65-F5344CB8AC3E}">
        <p14:creationId xmlns:p14="http://schemas.microsoft.com/office/powerpoint/2010/main" val="40978695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6264696"/>
          </a:xfrm>
        </p:spPr>
        <p:txBody>
          <a:bodyPr>
            <a:normAutofit fontScale="70000" lnSpcReduction="20000"/>
          </a:bodyPr>
          <a:lstStyle/>
          <a:p>
            <a:r>
              <a:rPr lang="uk-UA" dirty="0"/>
              <a:t>7) у </a:t>
            </a:r>
            <a:r>
              <a:rPr lang="uk-UA" u="sng" dirty="0">
                <a:hlinkClick r:id="rId2"/>
              </a:rPr>
              <a:t>статті </a:t>
            </a:r>
            <a:r>
              <a:rPr lang="uk-UA" u="sng" dirty="0" smtClean="0">
                <a:hlinkClick r:id="rId2"/>
              </a:rPr>
              <a:t>55</a:t>
            </a:r>
            <a:r>
              <a:rPr lang="uk-UA" u="sng" dirty="0" smtClean="0"/>
              <a:t> </a:t>
            </a:r>
            <a:r>
              <a:rPr lang="uk-UA" b="1" u="sng" dirty="0" smtClean="0">
                <a:solidFill>
                  <a:srgbClr val="FF0000"/>
                </a:solidFill>
              </a:rPr>
              <a:t>«Права та обов'язки батьків здобувачів освіти»</a:t>
            </a:r>
            <a:r>
              <a:rPr lang="uk-UA" b="1" dirty="0" smtClean="0">
                <a:solidFill>
                  <a:srgbClr val="FF0000"/>
                </a:solidFill>
              </a:rPr>
              <a:t>:</a:t>
            </a:r>
            <a:endParaRPr lang="uk-UA" b="1" dirty="0">
              <a:solidFill>
                <a:srgbClr val="FF0000"/>
              </a:solidFill>
            </a:endParaRPr>
          </a:p>
          <a:p>
            <a:r>
              <a:rPr lang="uk-UA" dirty="0"/>
              <a:t>у </a:t>
            </a:r>
            <a:r>
              <a:rPr lang="uk-UA" u="sng" dirty="0">
                <a:hlinkClick r:id="rId2"/>
              </a:rPr>
              <a:t>частині другій</a:t>
            </a:r>
            <a:r>
              <a:rPr lang="uk-UA" dirty="0"/>
              <a:t>:</a:t>
            </a:r>
          </a:p>
          <a:p>
            <a:r>
              <a:rPr lang="uk-UA" dirty="0"/>
              <a:t>абзац восьмий після слів "закладу освіти" доповнити словами "у тому числі щодо надання соціальних та психолого-педагогічних послуг особам, які постраждали від булінгу (цькування), стали його свідками або вчинили булінг (цькування), про";</a:t>
            </a:r>
          </a:p>
          <a:p>
            <a:r>
              <a:rPr lang="uk-UA" dirty="0"/>
              <a:t>доповнити абзацами дев’ятим і десятим такого змісту:</a:t>
            </a:r>
          </a:p>
          <a:p>
            <a:r>
              <a:rPr lang="uk-UA" b="1" dirty="0">
                <a:solidFill>
                  <a:srgbClr val="FF0000"/>
                </a:solidFill>
              </a:rPr>
              <a:t>"подавати керівництву або засновнику закладу освіти заяву про випадки булінгу (цькування) стосовно дитини або будь-якого іншого учасника освітнього процесу;</a:t>
            </a:r>
          </a:p>
          <a:p>
            <a:r>
              <a:rPr lang="uk-UA" b="1" dirty="0">
                <a:solidFill>
                  <a:srgbClr val="00B050"/>
                </a:solidFill>
              </a:rPr>
              <a:t>вимагати повного та неупередженого розслідування випадків булінгу (цькування) стосовно дитини або будь-якого іншого учасника освітнього процесу;</a:t>
            </a:r>
          </a:p>
          <a:p>
            <a:r>
              <a:rPr lang="uk-UA" u="sng" dirty="0">
                <a:hlinkClick r:id="rId2"/>
              </a:rPr>
              <a:t>частину третю</a:t>
            </a:r>
            <a:r>
              <a:rPr lang="uk-UA" dirty="0"/>
              <a:t> доповнити абзацами одинадцятим і дванадцятим такого змісту:</a:t>
            </a:r>
          </a:p>
          <a:p>
            <a:r>
              <a:rPr lang="uk-UA" dirty="0"/>
              <a:t>"сприяти керівництву закладу освіти у проведенні розслідування щодо випадків булінгу (цькування);</a:t>
            </a:r>
          </a:p>
          <a:p>
            <a:r>
              <a:rPr lang="uk-UA" dirty="0"/>
              <a:t>виконувати рішення та рекомендації комісії з розгляду випадків булінгу (цькування) в закладі освіти";</a:t>
            </a:r>
          </a:p>
          <a:p>
            <a:endParaRPr lang="uk-UA" dirty="0"/>
          </a:p>
        </p:txBody>
      </p:sp>
    </p:spTree>
    <p:extLst>
      <p:ext uri="{BB962C8B-B14F-4D97-AF65-F5344CB8AC3E}">
        <p14:creationId xmlns:p14="http://schemas.microsoft.com/office/powerpoint/2010/main" val="31855005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16632"/>
            <a:ext cx="8640960" cy="6552728"/>
          </a:xfrm>
        </p:spPr>
        <p:txBody>
          <a:bodyPr>
            <a:normAutofit lnSpcReduction="10000"/>
          </a:bodyPr>
          <a:lstStyle/>
          <a:p>
            <a:pPr marL="0" indent="0">
              <a:buNone/>
            </a:pPr>
            <a:r>
              <a:rPr lang="uk-UA" dirty="0" smtClean="0"/>
              <a:t>12</a:t>
            </a:r>
            <a:r>
              <a:rPr lang="uk-UA" dirty="0"/>
              <a:t>) </a:t>
            </a:r>
            <a:r>
              <a:rPr lang="uk-UA" u="sng" dirty="0">
                <a:hlinkClick r:id="rId2"/>
              </a:rPr>
              <a:t>частину четверту</a:t>
            </a:r>
            <a:r>
              <a:rPr lang="uk-UA" dirty="0"/>
              <a:t> статті 73 </a:t>
            </a:r>
            <a:r>
              <a:rPr lang="uk-UA" b="1" dirty="0" smtClean="0">
                <a:solidFill>
                  <a:srgbClr val="00B050"/>
                </a:solidFill>
              </a:rPr>
              <a:t>«Інститут освітнього омбудсмена» </a:t>
            </a:r>
            <a:r>
              <a:rPr lang="uk-UA" dirty="0" smtClean="0"/>
              <a:t>доповнити: </a:t>
            </a:r>
          </a:p>
          <a:p>
            <a:pPr marL="0" indent="0">
              <a:buNone/>
            </a:pPr>
            <a:r>
              <a:rPr lang="uk-UA" dirty="0" smtClean="0"/>
              <a:t>має право</a:t>
            </a:r>
            <a:endParaRPr lang="uk-UA" dirty="0"/>
          </a:p>
          <a:p>
            <a:r>
              <a:rPr lang="uk-UA" dirty="0"/>
              <a:t>"здійснювати перевірку заяв про випадки булінгу (цькування) в закладі освіти, повноту та своєчасність заходів реагування на такі випадки з боку педагогічних, науково-педагогічних, наукових працівників, керівництва та засновника закладу освіти;</a:t>
            </a:r>
          </a:p>
          <a:p>
            <a:r>
              <a:rPr lang="uk-UA" dirty="0"/>
              <a:t>аналізувати заходи для надання соціальних та психолого-педагогічних послуг здобувачам освіти, які постраждали від булінгу (цькування), стали його свідками або вчинили булінг (цькування</a:t>
            </a:r>
            <a:r>
              <a:rPr lang="uk-UA" dirty="0" smtClean="0"/>
              <a:t>)".</a:t>
            </a:r>
            <a:endParaRPr lang="uk-UA" dirty="0"/>
          </a:p>
        </p:txBody>
      </p:sp>
    </p:spTree>
    <p:extLst>
      <p:ext uri="{BB962C8B-B14F-4D97-AF65-F5344CB8AC3E}">
        <p14:creationId xmlns:p14="http://schemas.microsoft.com/office/powerpoint/2010/main" val="34196199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6250706"/>
          </a:xfrm>
        </p:spPr>
        <p:txBody>
          <a:bodyPr>
            <a:noAutofit/>
          </a:bodyPr>
          <a:lstStyle/>
          <a:p>
            <a:r>
              <a:rPr lang="uk-UA" sz="7000" b="1" dirty="0">
                <a:solidFill>
                  <a:srgbClr val="00B050"/>
                </a:solidFill>
              </a:rPr>
              <a:t>Всеукраїнська  інформаційна  кампанія  </a:t>
            </a:r>
            <a:r>
              <a:rPr lang="uk-UA" sz="12000" b="1" dirty="0">
                <a:solidFill>
                  <a:srgbClr val="FF0000"/>
                </a:solidFill>
              </a:rPr>
              <a:t>#</a:t>
            </a:r>
            <a:r>
              <a:rPr lang="en-US" sz="12000" b="1" dirty="0">
                <a:solidFill>
                  <a:srgbClr val="FF0000"/>
                </a:solidFill>
              </a:rPr>
              <a:t>C</a:t>
            </a:r>
            <a:r>
              <a:rPr lang="uk-UA" sz="12000" b="1" dirty="0" err="1" smtClean="0">
                <a:solidFill>
                  <a:srgbClr val="FF0000"/>
                </a:solidFill>
              </a:rPr>
              <a:t>топБулінг</a:t>
            </a:r>
            <a:endParaRPr lang="uk-UA" sz="12000" dirty="0">
              <a:solidFill>
                <a:srgbClr val="FF0000"/>
              </a:solidFill>
            </a:endParaRPr>
          </a:p>
        </p:txBody>
      </p:sp>
    </p:spTree>
    <p:extLst>
      <p:ext uri="{BB962C8B-B14F-4D97-AF65-F5344CB8AC3E}">
        <p14:creationId xmlns:p14="http://schemas.microsoft.com/office/powerpoint/2010/main" val="405555133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51520" y="116632"/>
            <a:ext cx="8640960" cy="6624736"/>
          </a:xfrm>
        </p:spPr>
        <p:txBody>
          <a:bodyPr>
            <a:normAutofit fontScale="92500"/>
          </a:bodyPr>
          <a:lstStyle/>
          <a:p>
            <a:pPr marL="0" indent="0">
              <a:buNone/>
            </a:pPr>
            <a:r>
              <a:rPr lang="uk-UA" dirty="0"/>
              <a:t>13) </a:t>
            </a:r>
            <a:r>
              <a:rPr lang="uk-UA" u="sng" dirty="0">
                <a:hlinkClick r:id="rId2"/>
              </a:rPr>
              <a:t>частину другу</a:t>
            </a:r>
            <a:r>
              <a:rPr lang="uk-UA" dirty="0"/>
              <a:t> статті 76 </a:t>
            </a:r>
            <a:r>
              <a:rPr lang="uk-UA" b="1" dirty="0" smtClean="0">
                <a:solidFill>
                  <a:srgbClr val="00B050"/>
                </a:solidFill>
              </a:rPr>
              <a:t>«Психологічна служба та соціально-педагогічний патронаж у системі освіти» </a:t>
            </a:r>
            <a:r>
              <a:rPr lang="uk-UA" dirty="0" smtClean="0"/>
              <a:t>викласти </a:t>
            </a:r>
            <a:r>
              <a:rPr lang="uk-UA" dirty="0"/>
              <a:t>в такій редакції:</a:t>
            </a:r>
          </a:p>
          <a:p>
            <a:pPr marL="0" indent="0">
              <a:buNone/>
            </a:pPr>
            <a:r>
              <a:rPr lang="uk-UA" dirty="0"/>
              <a:t>"2. Соціально-педагогічний патронаж у системі освіти сприяє взаємодії закладів освіти, сім’ї і суспільства у вихованні здобувачів освіти, їх адаптації до умов соціального середовища, забезпечує профілактику та запобігання булінгу (цькуванню), надання консультативної допомоги батькам, психологічного супроводу здобувачів освіти, які постраждали від булінгу (цькування), стали його свідками або вчинили булінг (цькування). </a:t>
            </a:r>
            <a:r>
              <a:rPr lang="uk-UA" dirty="0">
                <a:solidFill>
                  <a:srgbClr val="FF0000"/>
                </a:solidFill>
              </a:rPr>
              <a:t>Соціально-педагогічний патронаж здійснюється соціальними педагогами</a:t>
            </a:r>
            <a:r>
              <a:rPr lang="uk-UA" dirty="0"/>
              <a:t>".</a:t>
            </a:r>
          </a:p>
          <a:p>
            <a:endParaRPr lang="uk-UA" dirty="0"/>
          </a:p>
        </p:txBody>
      </p:sp>
    </p:spTree>
    <p:extLst>
      <p:ext uri="{BB962C8B-B14F-4D97-AF65-F5344CB8AC3E}">
        <p14:creationId xmlns:p14="http://schemas.microsoft.com/office/powerpoint/2010/main" val="399453617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noAutofit/>
          </a:bodyPr>
          <a:lstStyle/>
          <a:p>
            <a:pPr marL="0" indent="0" algn="ctr">
              <a:buNone/>
            </a:pPr>
            <a:r>
              <a:rPr lang="uk-UA" sz="3800" b="1" dirty="0"/>
              <a:t>В рамках Всеукраїнської  інформаційної  кампанії  #</a:t>
            </a:r>
            <a:r>
              <a:rPr lang="en-US" sz="3800" b="1" dirty="0"/>
              <a:t>C</a:t>
            </a:r>
            <a:r>
              <a:rPr lang="uk-UA" sz="3800" b="1" dirty="0" err="1"/>
              <a:t>топБулінг</a:t>
            </a:r>
            <a:r>
              <a:rPr lang="uk-UA" sz="3800" b="1" dirty="0"/>
              <a:t> в закладах освіти </a:t>
            </a:r>
            <a:r>
              <a:rPr lang="uk-UA" sz="3800" b="1" dirty="0" smtClean="0"/>
              <a:t>повинно проводитися </a:t>
            </a:r>
            <a:r>
              <a:rPr lang="uk-UA" sz="3800" b="1" dirty="0"/>
              <a:t>ознайомлення школярів та їх батьків, педагогів із Законом України від 18 грудня 2018 року </a:t>
            </a:r>
            <a:r>
              <a:rPr lang="uk-UA" sz="3800" b="1" dirty="0" smtClean="0"/>
              <a:t>№2657-VIII </a:t>
            </a:r>
            <a:r>
              <a:rPr lang="uk-UA" sz="3800" b="1" dirty="0"/>
              <a:t>«Про внесення змін до деяких законодавчих актів України щодо протидії булінгу (цькуванню)».</a:t>
            </a:r>
          </a:p>
        </p:txBody>
      </p:sp>
    </p:spTree>
    <p:extLst>
      <p:ext uri="{BB962C8B-B14F-4D97-AF65-F5344CB8AC3E}">
        <p14:creationId xmlns:p14="http://schemas.microsoft.com/office/powerpoint/2010/main" val="70748244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1026" name="Picture 2" descr="C:\Documents and Settings\Admin\Рабочий стол\памятка булінг 4.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358710"/>
            <a:ext cx="3960440" cy="606857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Documents and Settings\Admin\Рабочий стол\батькам .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27984" y="260648"/>
            <a:ext cx="4430968" cy="62646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26295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3074" name="Picture 2" descr="D:\10480610 Гринько\ГЕНА\МАЙСКИЙ\Злочиннiсть\2018-2019\СТОП - НАСИЛЬСТВУ\СКАЖИ БУЛІНГУ    НІ  памятки на сайт и стенд\булінг памятка 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18773" y="116632"/>
            <a:ext cx="9125227" cy="6741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4475281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pic>
        <p:nvPicPr>
          <p:cNvPr id="4098" name="Picture 2" descr="D:\10480610 Гринько\ГЕНА\МАЙСКИЙ\Злочиннiсть\2018-2019\СТОП - НАСИЛЬСТВУ\СКАЖИ БУЛІНГУ    НІ  памятки на сайт и стенд\булінг памятка 2.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00465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1331876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dirty="0"/>
          </a:p>
        </p:txBody>
      </p:sp>
      <p:pic>
        <p:nvPicPr>
          <p:cNvPr id="1126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171400"/>
            <a:ext cx="9253962" cy="7029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267"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79512" y="3068960"/>
            <a:ext cx="4248472" cy="72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617578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uk-UA" dirty="0"/>
          </a:p>
        </p:txBody>
      </p:sp>
      <p:pic>
        <p:nvPicPr>
          <p:cNvPr id="12291"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484784"/>
            <a:ext cx="8640960" cy="36004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04692312"/>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5865515"/>
          </a:xfrm>
        </p:spPr>
        <p:txBody>
          <a:bodyPr/>
          <a:lstStyle/>
          <a:p>
            <a:pPr marL="0" indent="0">
              <a:buNone/>
            </a:pPr>
            <a:endParaRPr lang="uk-UA" dirty="0"/>
          </a:p>
        </p:txBody>
      </p:sp>
      <p:pic>
        <p:nvPicPr>
          <p:cNvPr id="1331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0"/>
            <a:ext cx="8640960" cy="39330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51520" y="3933056"/>
            <a:ext cx="8640960" cy="667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6"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51520" y="4600472"/>
            <a:ext cx="8640960" cy="12944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331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51520" y="5877272"/>
            <a:ext cx="8640960" cy="8592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1389412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dirty="0"/>
          </a:p>
        </p:txBody>
      </p:sp>
      <p:pic>
        <p:nvPicPr>
          <p:cNvPr id="1433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6926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4090183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95536" y="188640"/>
            <a:ext cx="8496944" cy="4525963"/>
          </a:xfrm>
        </p:spPr>
        <p:txBody>
          <a:bodyPr>
            <a:noAutofit/>
          </a:bodyPr>
          <a:lstStyle/>
          <a:p>
            <a:r>
              <a:rPr lang="uk-UA" sz="5000" dirty="0" smtClean="0"/>
              <a:t>На сайт ЗЗСО створити </a:t>
            </a:r>
            <a:r>
              <a:rPr lang="uk-UA" sz="5000" dirty="0" smtClean="0">
                <a:solidFill>
                  <a:srgbClr val="FF0000"/>
                </a:solidFill>
              </a:rPr>
              <a:t>до 01.03.2019 року </a:t>
            </a:r>
            <a:r>
              <a:rPr lang="uk-UA" sz="5000" dirty="0" smtClean="0"/>
              <a:t>сторінку  </a:t>
            </a:r>
            <a:r>
              <a:rPr lang="uk-UA" sz="6000" b="1" dirty="0" smtClean="0">
                <a:solidFill>
                  <a:srgbClr val="FF0000"/>
                </a:solidFill>
              </a:rPr>
              <a:t>«ПРОТИДІЯ БУЛІНГУ»</a:t>
            </a:r>
            <a:r>
              <a:rPr lang="uk-UA" sz="6000" dirty="0" smtClean="0"/>
              <a:t> </a:t>
            </a:r>
          </a:p>
          <a:p>
            <a:pPr marL="0" indent="0">
              <a:buNone/>
            </a:pPr>
            <a:r>
              <a:rPr lang="uk-UA" sz="5000" dirty="0" smtClean="0"/>
              <a:t>і розмістити ці документи.</a:t>
            </a:r>
          </a:p>
          <a:p>
            <a:r>
              <a:rPr lang="uk-UA" sz="5000" dirty="0" smtClean="0"/>
              <a:t>Крім того, розмістити їх на інформаційних стендах у ЗЗСО</a:t>
            </a:r>
          </a:p>
          <a:p>
            <a:r>
              <a:rPr lang="uk-UA" sz="5000" dirty="0" smtClean="0"/>
              <a:t>Ознайомити всіх на нарадах</a:t>
            </a:r>
            <a:endParaRPr lang="uk-UA" sz="5000" dirty="0"/>
          </a:p>
        </p:txBody>
      </p:sp>
    </p:spTree>
    <p:extLst>
      <p:ext uri="{BB962C8B-B14F-4D97-AF65-F5344CB8AC3E}">
        <p14:creationId xmlns:p14="http://schemas.microsoft.com/office/powerpoint/2010/main" val="23334721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721499"/>
          </a:xfrm>
        </p:spPr>
        <p:txBody>
          <a:bodyPr/>
          <a:lstStyle/>
          <a:p>
            <a:pPr marL="0" indent="0" algn="ctr">
              <a:buNone/>
            </a:pPr>
            <a:r>
              <a:rPr lang="uk-UA" sz="5000" b="1" dirty="0"/>
              <a:t>Закон України </a:t>
            </a:r>
            <a:r>
              <a:rPr lang="uk-UA" sz="5000" b="1" dirty="0">
                <a:solidFill>
                  <a:srgbClr val="00B0F0"/>
                </a:solidFill>
              </a:rPr>
              <a:t>від 18 грудня 2018 року № 2657-VIII </a:t>
            </a:r>
            <a:r>
              <a:rPr lang="uk-UA" sz="5000" b="1" dirty="0">
                <a:solidFill>
                  <a:srgbClr val="FF0000"/>
                </a:solidFill>
              </a:rPr>
              <a:t>«Про внесення змін до деяких законодавчих актів України щодо протидії булінгу (цькуванню</a:t>
            </a:r>
            <a:r>
              <a:rPr lang="uk-UA" sz="5000" b="1" dirty="0" smtClean="0">
                <a:solidFill>
                  <a:srgbClr val="FF0000"/>
                </a:solidFill>
              </a:rPr>
              <a:t>)» </a:t>
            </a:r>
            <a:r>
              <a:rPr lang="uk-UA" sz="5000" b="1" dirty="0" smtClean="0">
                <a:solidFill>
                  <a:srgbClr val="00B0F0"/>
                </a:solidFill>
              </a:rPr>
              <a:t>набрав </a:t>
            </a:r>
            <a:r>
              <a:rPr lang="uk-UA" sz="5000" b="1" dirty="0">
                <a:solidFill>
                  <a:srgbClr val="00B0F0"/>
                </a:solidFill>
              </a:rPr>
              <a:t>чинності 19.01.2019 року.</a:t>
            </a:r>
          </a:p>
          <a:p>
            <a:endParaRPr lang="uk-UA" dirty="0"/>
          </a:p>
        </p:txBody>
      </p:sp>
    </p:spTree>
    <p:extLst>
      <p:ext uri="{BB962C8B-B14F-4D97-AF65-F5344CB8AC3E}">
        <p14:creationId xmlns:p14="http://schemas.microsoft.com/office/powerpoint/2010/main" val="3679837601"/>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solidFill>
                  <a:srgbClr val="FF0000"/>
                </a:solidFill>
              </a:rPr>
              <a:t>План заходів затверджується наказом по ЗЗСО</a:t>
            </a:r>
            <a:endParaRPr lang="uk-UA" dirty="0">
              <a:solidFill>
                <a:srgbClr val="FF0000"/>
              </a:solidFill>
            </a:endParaRPr>
          </a:p>
        </p:txBody>
      </p:sp>
      <p:sp>
        <p:nvSpPr>
          <p:cNvPr id="3" name="Объект 2"/>
          <p:cNvSpPr>
            <a:spLocks noGrp="1"/>
          </p:cNvSpPr>
          <p:nvPr>
            <p:ph idx="1"/>
          </p:nvPr>
        </p:nvSpPr>
        <p:spPr/>
        <p:txBody>
          <a:bodyPr/>
          <a:lstStyle/>
          <a:p>
            <a:endParaRPr lang="uk-UA"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3528" y="1628800"/>
            <a:ext cx="8496943" cy="47525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271432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692696"/>
            <a:ext cx="8784976" cy="5184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42265486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dirty="0"/>
          </a:p>
        </p:txBody>
      </p:sp>
      <p:pic>
        <p:nvPicPr>
          <p:cNvPr id="205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332656"/>
            <a:ext cx="8568952" cy="6120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443712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dirty="0"/>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5516" y="404664"/>
            <a:ext cx="8712967" cy="2736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15516" y="3356992"/>
            <a:ext cx="8712967" cy="2880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918806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3062" y="6237312"/>
            <a:ext cx="8473860" cy="476672"/>
          </a:xfrm>
        </p:spPr>
        <p:txBody>
          <a:bodyPr>
            <a:normAutofit fontScale="90000"/>
          </a:bodyPr>
          <a:lstStyle/>
          <a:p>
            <a:r>
              <a:rPr lang="uk-UA" dirty="0" smtClean="0">
                <a:solidFill>
                  <a:srgbClr val="FF0000"/>
                </a:solidFill>
              </a:rPr>
              <a:t>Внести зміни до номенклатури справ!</a:t>
            </a:r>
            <a:endParaRPr lang="uk-UA" dirty="0">
              <a:solidFill>
                <a:srgbClr val="FF0000"/>
              </a:solidFill>
            </a:endParaRPr>
          </a:p>
        </p:txBody>
      </p:sp>
      <p:sp>
        <p:nvSpPr>
          <p:cNvPr id="3" name="Объект 2"/>
          <p:cNvSpPr>
            <a:spLocks noGrp="1"/>
          </p:cNvSpPr>
          <p:nvPr>
            <p:ph idx="1"/>
          </p:nvPr>
        </p:nvSpPr>
        <p:spPr>
          <a:xfrm>
            <a:off x="446856" y="1084966"/>
            <a:ext cx="8229600" cy="975882"/>
          </a:xfrm>
        </p:spPr>
        <p:txBody>
          <a:bodyPr>
            <a:normAutofit lnSpcReduction="10000"/>
          </a:bodyPr>
          <a:lstStyle/>
          <a:p>
            <a:pPr marL="0" indent="0" algn="ctr">
              <a:buNone/>
            </a:pPr>
            <a:r>
              <a:rPr lang="uk-UA" dirty="0" smtClean="0"/>
              <a:t>Журнал реєстрації рішень комісії з розгляду випадків булінгу у ЗЗСО №________</a:t>
            </a:r>
          </a:p>
          <a:p>
            <a:pPr marL="0" indent="0" algn="ctr">
              <a:buNone/>
            </a:pPr>
            <a:endParaRPr lang="uk-UA" dirty="0"/>
          </a:p>
          <a:p>
            <a:pPr marL="0" indent="0" algn="ctr">
              <a:buNone/>
            </a:pPr>
            <a:endParaRPr lang="uk-UA"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67544" y="174455"/>
            <a:ext cx="8064896" cy="79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4" name="Таблица 3"/>
          <p:cNvGraphicFramePr>
            <a:graphicFrameLocks noGrp="1"/>
          </p:cNvGraphicFramePr>
          <p:nvPr>
            <p:extLst>
              <p:ext uri="{D42A27DB-BD31-4B8C-83A1-F6EECF244321}">
                <p14:modId xmlns:p14="http://schemas.microsoft.com/office/powerpoint/2010/main" val="2028649940"/>
              </p:ext>
            </p:extLst>
          </p:nvPr>
        </p:nvGraphicFramePr>
        <p:xfrm>
          <a:off x="323528" y="2060848"/>
          <a:ext cx="8640960" cy="4150216"/>
        </p:xfrm>
        <a:graphic>
          <a:graphicData uri="http://schemas.openxmlformats.org/drawingml/2006/table">
            <a:tbl>
              <a:tblPr firstRow="1" bandRow="1">
                <a:tableStyleId>{5C22544A-7EE6-4342-B048-85BDC9FD1C3A}</a:tableStyleId>
              </a:tblPr>
              <a:tblGrid>
                <a:gridCol w="576064">
                  <a:extLst>
                    <a:ext uri="{9D8B030D-6E8A-4147-A177-3AD203B41FA5}">
                      <a16:colId xmlns="" xmlns:a16="http://schemas.microsoft.com/office/drawing/2014/main" val="20000"/>
                    </a:ext>
                  </a:extLst>
                </a:gridCol>
                <a:gridCol w="1296144">
                  <a:extLst>
                    <a:ext uri="{9D8B030D-6E8A-4147-A177-3AD203B41FA5}">
                      <a16:colId xmlns="" xmlns:a16="http://schemas.microsoft.com/office/drawing/2014/main" val="20001"/>
                    </a:ext>
                  </a:extLst>
                </a:gridCol>
                <a:gridCol w="1224136">
                  <a:extLst>
                    <a:ext uri="{9D8B030D-6E8A-4147-A177-3AD203B41FA5}">
                      <a16:colId xmlns="" xmlns:a16="http://schemas.microsoft.com/office/drawing/2014/main" val="20002"/>
                    </a:ext>
                  </a:extLst>
                </a:gridCol>
                <a:gridCol w="1440160">
                  <a:extLst>
                    <a:ext uri="{9D8B030D-6E8A-4147-A177-3AD203B41FA5}">
                      <a16:colId xmlns="" xmlns:a16="http://schemas.microsoft.com/office/drawing/2014/main" val="20003"/>
                    </a:ext>
                  </a:extLst>
                </a:gridCol>
                <a:gridCol w="4104456">
                  <a:extLst>
                    <a:ext uri="{9D8B030D-6E8A-4147-A177-3AD203B41FA5}">
                      <a16:colId xmlns="" xmlns:a16="http://schemas.microsoft.com/office/drawing/2014/main" val="20004"/>
                    </a:ext>
                  </a:extLst>
                </a:gridCol>
              </a:tblGrid>
              <a:tr h="1224136">
                <a:tc>
                  <a:txBody>
                    <a:bodyPr/>
                    <a:lstStyle/>
                    <a:p>
                      <a:pPr algn="ctr"/>
                      <a:r>
                        <a:rPr lang="uk-UA" dirty="0" smtClean="0">
                          <a:solidFill>
                            <a:schemeClr val="tx1"/>
                          </a:solidFill>
                        </a:rPr>
                        <a:t>№ п/</a:t>
                      </a:r>
                      <a:r>
                        <a:rPr lang="uk-UA" dirty="0" err="1" smtClean="0">
                          <a:solidFill>
                            <a:schemeClr val="tx1"/>
                          </a:solidFill>
                        </a:rPr>
                        <a:t>п</a:t>
                      </a:r>
                      <a:endParaRPr lang="uk-UA" dirty="0">
                        <a:solidFill>
                          <a:schemeClr val="tx1"/>
                        </a:solidFill>
                      </a:endParaRPr>
                    </a:p>
                  </a:txBody>
                  <a:tcPr>
                    <a:solidFill>
                      <a:schemeClr val="accent3">
                        <a:lumMod val="40000"/>
                        <a:lumOff val="60000"/>
                      </a:schemeClr>
                    </a:solidFill>
                  </a:tcPr>
                </a:tc>
                <a:tc>
                  <a:txBody>
                    <a:bodyPr/>
                    <a:lstStyle/>
                    <a:p>
                      <a:pPr algn="ctr"/>
                      <a:r>
                        <a:rPr lang="uk-UA" dirty="0" smtClean="0">
                          <a:solidFill>
                            <a:schemeClr val="tx1"/>
                          </a:solidFill>
                        </a:rPr>
                        <a:t>Дата звернення заявника</a:t>
                      </a:r>
                      <a:endParaRPr lang="uk-UA" dirty="0">
                        <a:solidFill>
                          <a:schemeClr val="tx1"/>
                        </a:solidFill>
                      </a:endParaRPr>
                    </a:p>
                  </a:txBody>
                  <a:tcPr>
                    <a:solidFill>
                      <a:schemeClr val="accent3">
                        <a:lumMod val="40000"/>
                        <a:lumOff val="60000"/>
                      </a:schemeClr>
                    </a:solidFill>
                  </a:tcPr>
                </a:tc>
                <a:tc>
                  <a:txBody>
                    <a:bodyPr/>
                    <a:lstStyle/>
                    <a:p>
                      <a:pPr algn="ctr"/>
                      <a:r>
                        <a:rPr lang="uk-UA" dirty="0" smtClean="0">
                          <a:solidFill>
                            <a:schemeClr val="tx1"/>
                          </a:solidFill>
                        </a:rPr>
                        <a:t>ПІБ заявника</a:t>
                      </a:r>
                      <a:endParaRPr lang="uk-UA" dirty="0">
                        <a:solidFill>
                          <a:schemeClr val="tx1"/>
                        </a:solidFill>
                      </a:endParaRPr>
                    </a:p>
                  </a:txBody>
                  <a:tcPr>
                    <a:solidFill>
                      <a:schemeClr val="accent3">
                        <a:lumMod val="40000"/>
                        <a:lumOff val="60000"/>
                      </a:schemeClr>
                    </a:solidFill>
                  </a:tcPr>
                </a:tc>
                <a:tc>
                  <a:txBody>
                    <a:bodyPr/>
                    <a:lstStyle/>
                    <a:p>
                      <a:pPr algn="ctr"/>
                      <a:r>
                        <a:rPr lang="uk-UA" dirty="0" smtClean="0">
                          <a:solidFill>
                            <a:schemeClr val="tx1"/>
                          </a:solidFill>
                        </a:rPr>
                        <a:t>Реквізити наказу про створення комісії</a:t>
                      </a:r>
                      <a:endParaRPr lang="uk-UA" dirty="0">
                        <a:solidFill>
                          <a:schemeClr val="tx1"/>
                        </a:solidFill>
                      </a:endParaRPr>
                    </a:p>
                  </a:txBody>
                  <a:tcPr>
                    <a:solidFill>
                      <a:schemeClr val="accent3">
                        <a:lumMod val="40000"/>
                        <a:lumOff val="60000"/>
                      </a:schemeClr>
                    </a:solidFill>
                  </a:tcPr>
                </a:tc>
                <a:tc>
                  <a:txBody>
                    <a:bodyPr/>
                    <a:lstStyle/>
                    <a:p>
                      <a:pPr algn="ctr"/>
                      <a:r>
                        <a:rPr lang="uk-UA" dirty="0" smtClean="0">
                          <a:solidFill>
                            <a:schemeClr val="tx1"/>
                          </a:solidFill>
                        </a:rPr>
                        <a:t>Рішення комісії</a:t>
                      </a:r>
                      <a:endParaRPr lang="uk-UA" dirty="0">
                        <a:solidFill>
                          <a:schemeClr val="tx1"/>
                        </a:solidFill>
                      </a:endParaRPr>
                    </a:p>
                  </a:txBody>
                  <a:tcPr>
                    <a:solidFill>
                      <a:schemeClr val="accent3">
                        <a:lumMod val="40000"/>
                        <a:lumOff val="60000"/>
                      </a:schemeClr>
                    </a:solidFill>
                  </a:tcPr>
                </a:tc>
                <a:extLst>
                  <a:ext uri="{0D108BD9-81ED-4DB2-BD59-A6C34878D82A}">
                    <a16:rowId xmlns="" xmlns:a16="http://schemas.microsoft.com/office/drawing/2014/main" val="10000"/>
                  </a:ext>
                </a:extLst>
              </a:tr>
              <a:tr h="887175">
                <a:tc>
                  <a:txBody>
                    <a:bodyPr/>
                    <a:lstStyle/>
                    <a:p>
                      <a:r>
                        <a:rPr lang="uk-UA" dirty="0" smtClean="0"/>
                        <a:t>1.</a:t>
                      </a:r>
                      <a:endParaRPr lang="uk-UA" dirty="0"/>
                    </a:p>
                  </a:txBody>
                  <a:tcPr>
                    <a:solidFill>
                      <a:schemeClr val="accent3">
                        <a:lumMod val="40000"/>
                        <a:lumOff val="60000"/>
                      </a:schemeClr>
                    </a:solidFill>
                  </a:tcPr>
                </a:tc>
                <a:tc>
                  <a:txBody>
                    <a:bodyPr/>
                    <a:lstStyle/>
                    <a:p>
                      <a:r>
                        <a:rPr lang="uk-UA" dirty="0" smtClean="0"/>
                        <a:t>__.__.2019</a:t>
                      </a:r>
                      <a:endParaRPr lang="uk-UA" dirty="0"/>
                    </a:p>
                  </a:txBody>
                  <a:tcPr>
                    <a:solidFill>
                      <a:schemeClr val="accent3">
                        <a:lumMod val="40000"/>
                        <a:lumOff val="60000"/>
                      </a:schemeClr>
                    </a:solidFill>
                  </a:tcPr>
                </a:tc>
                <a:tc>
                  <a:txBody>
                    <a:bodyPr/>
                    <a:lstStyle/>
                    <a:p>
                      <a:endParaRPr lang="uk-UA" dirty="0"/>
                    </a:p>
                  </a:txBody>
                  <a:tcPr>
                    <a:solidFill>
                      <a:schemeClr val="accent3">
                        <a:lumMod val="40000"/>
                        <a:lumOff val="60000"/>
                      </a:schemeClr>
                    </a:solidFill>
                  </a:tcPr>
                </a:tc>
                <a:tc>
                  <a:txBody>
                    <a:bodyPr/>
                    <a:lstStyle/>
                    <a:p>
                      <a:r>
                        <a:rPr lang="uk-UA" dirty="0" smtClean="0"/>
                        <a:t>Наказ від __.__.2019 №___</a:t>
                      </a:r>
                      <a:endParaRPr lang="uk-UA" dirty="0"/>
                    </a:p>
                  </a:txBody>
                  <a:tcPr>
                    <a:solidFill>
                      <a:schemeClr val="accent3">
                        <a:lumMod val="40000"/>
                        <a:lumOff val="60000"/>
                      </a:schemeClr>
                    </a:solidFill>
                  </a:tcPr>
                </a:tc>
                <a:tc>
                  <a:txBody>
                    <a:bodyPr/>
                    <a:lstStyle/>
                    <a:p>
                      <a:r>
                        <a:rPr lang="uk-UA" dirty="0" smtClean="0"/>
                        <a:t>Рішенням комісії (протокол засідання від ___.___.2019</a:t>
                      </a:r>
                      <a:r>
                        <a:rPr lang="uk-UA" baseline="0" dirty="0" smtClean="0"/>
                        <a:t> №___) факт булінгу підтверджено. Направлено листи до СЮП Московського ВП (вих. від __.__.2019 №____) та ССД Московського району (вих. від __.__.2019 №____)</a:t>
                      </a:r>
                      <a:endParaRPr lang="uk-UA" dirty="0"/>
                    </a:p>
                  </a:txBody>
                  <a:tcPr>
                    <a:solidFill>
                      <a:schemeClr val="accent3">
                        <a:lumMod val="40000"/>
                        <a:lumOff val="60000"/>
                      </a:schemeClr>
                    </a:solidFill>
                  </a:tcPr>
                </a:tc>
                <a:extLst>
                  <a:ext uri="{0D108BD9-81ED-4DB2-BD59-A6C34878D82A}">
                    <a16:rowId xmlns="" xmlns:a16="http://schemas.microsoft.com/office/drawing/2014/main" val="10001"/>
                  </a:ext>
                </a:extLst>
              </a:tr>
              <a:tr h="513998">
                <a:tc>
                  <a:txBody>
                    <a:bodyPr/>
                    <a:lstStyle/>
                    <a:p>
                      <a:r>
                        <a:rPr lang="uk-UA" dirty="0" smtClean="0"/>
                        <a:t>2.</a:t>
                      </a:r>
                      <a:endParaRPr lang="uk-UA" dirty="0"/>
                    </a:p>
                  </a:txBody>
                  <a:tcPr>
                    <a:solidFill>
                      <a:schemeClr val="accent3">
                        <a:lumMod val="40000"/>
                        <a:lumOff val="60000"/>
                      </a:schemeClr>
                    </a:solidFill>
                  </a:tcPr>
                </a:tc>
                <a:tc>
                  <a:txBody>
                    <a:bodyPr/>
                    <a:lstStyle/>
                    <a:p>
                      <a:endParaRPr lang="uk-UA" dirty="0"/>
                    </a:p>
                  </a:txBody>
                  <a:tcPr>
                    <a:solidFill>
                      <a:schemeClr val="accent3">
                        <a:lumMod val="40000"/>
                        <a:lumOff val="60000"/>
                      </a:schemeClr>
                    </a:solidFill>
                  </a:tcPr>
                </a:tc>
                <a:tc>
                  <a:txBody>
                    <a:bodyPr/>
                    <a:lstStyle/>
                    <a:p>
                      <a:endParaRPr lang="uk-UA" dirty="0"/>
                    </a:p>
                  </a:txBody>
                  <a:tcPr>
                    <a:solidFill>
                      <a:schemeClr val="accent3">
                        <a:lumMod val="40000"/>
                        <a:lumOff val="60000"/>
                      </a:schemeClr>
                    </a:solidFill>
                  </a:tcPr>
                </a:tc>
                <a:tc>
                  <a:txBody>
                    <a:bodyPr/>
                    <a:lstStyle/>
                    <a:p>
                      <a:endParaRPr lang="uk-UA"/>
                    </a:p>
                  </a:txBody>
                  <a:tcPr>
                    <a:solidFill>
                      <a:schemeClr val="accent3">
                        <a:lumMod val="40000"/>
                        <a:lumOff val="60000"/>
                      </a:schemeClr>
                    </a:solidFill>
                  </a:tcPr>
                </a:tc>
                <a:tc>
                  <a:txBody>
                    <a:bodyPr/>
                    <a:lstStyle/>
                    <a:p>
                      <a:r>
                        <a:rPr lang="uk-UA" dirty="0" smtClean="0"/>
                        <a:t>Рішенням комісії (протокол засідання від ___.___.2019</a:t>
                      </a:r>
                      <a:r>
                        <a:rPr lang="uk-UA" baseline="0" dirty="0" smtClean="0"/>
                        <a:t> №___) факт булінгу НЕ підтверджено. </a:t>
                      </a:r>
                      <a:endParaRPr lang="uk-UA" dirty="0"/>
                    </a:p>
                  </a:txBody>
                  <a:tcPr>
                    <a:solidFill>
                      <a:schemeClr val="accent3">
                        <a:lumMod val="40000"/>
                        <a:lumOff val="60000"/>
                      </a:schemeClr>
                    </a:solidFill>
                  </a:tcPr>
                </a:tc>
                <a:extLst>
                  <a:ext uri="{0D108BD9-81ED-4DB2-BD59-A6C34878D82A}">
                    <a16:rowId xmlns="" xmlns:a16="http://schemas.microsoft.com/office/drawing/2014/main" val="10002"/>
                  </a:ext>
                </a:extLst>
              </a:tr>
            </a:tbl>
          </a:graphicData>
        </a:graphic>
      </p:graphicFrame>
    </p:spTree>
    <p:extLst>
      <p:ext uri="{BB962C8B-B14F-4D97-AF65-F5344CB8AC3E}">
        <p14:creationId xmlns:p14="http://schemas.microsoft.com/office/powerpoint/2010/main" val="278677373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dirty="0"/>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1520" y="1196752"/>
            <a:ext cx="8640960" cy="417646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2161674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dirty="0"/>
          </a:p>
        </p:txBody>
      </p:sp>
      <p:pic>
        <p:nvPicPr>
          <p:cNvPr id="614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88640"/>
            <a:ext cx="8712968"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860040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dirty="0"/>
          </a:p>
        </p:txBody>
      </p:sp>
      <p:pic>
        <p:nvPicPr>
          <p:cNvPr id="717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188640"/>
            <a:ext cx="8904386" cy="63367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860209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uk-UA"/>
          </a:p>
        </p:txBody>
      </p:sp>
      <p:sp>
        <p:nvSpPr>
          <p:cNvPr id="3" name="Объект 2"/>
          <p:cNvSpPr>
            <a:spLocks noGrp="1"/>
          </p:cNvSpPr>
          <p:nvPr>
            <p:ph idx="1"/>
          </p:nvPr>
        </p:nvSpPr>
        <p:spPr/>
        <p:txBody>
          <a:bodyPr/>
          <a:lstStyle/>
          <a:p>
            <a:endParaRPr lang="uk-UA"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79512" y="2276872"/>
            <a:ext cx="8778753" cy="22322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587393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570186"/>
          </a:xfrm>
        </p:spPr>
        <p:txBody>
          <a:bodyPr>
            <a:normAutofit fontScale="90000"/>
          </a:bodyPr>
          <a:lstStyle/>
          <a:p>
            <a:r>
              <a:rPr lang="uk-UA" b="1" dirty="0">
                <a:solidFill>
                  <a:srgbClr val="FF0000"/>
                </a:solidFill>
              </a:rPr>
              <a:t>Верховна Рада України постановила</a:t>
            </a:r>
            <a:r>
              <a:rPr lang="uk-UA" dirty="0"/>
              <a:t>:</a:t>
            </a:r>
            <a:br>
              <a:rPr lang="uk-UA" dirty="0"/>
            </a:br>
            <a:endParaRPr lang="uk-UA" dirty="0"/>
          </a:p>
        </p:txBody>
      </p:sp>
      <p:sp>
        <p:nvSpPr>
          <p:cNvPr id="3" name="Объект 2"/>
          <p:cNvSpPr>
            <a:spLocks noGrp="1"/>
          </p:cNvSpPr>
          <p:nvPr>
            <p:ph idx="1"/>
          </p:nvPr>
        </p:nvSpPr>
        <p:spPr/>
        <p:txBody>
          <a:bodyPr>
            <a:normAutofit/>
          </a:bodyPr>
          <a:lstStyle/>
          <a:p>
            <a:pPr marL="0" indent="0">
              <a:buNone/>
            </a:pPr>
            <a:r>
              <a:rPr lang="uk-UA" dirty="0" smtClean="0"/>
              <a:t>I</a:t>
            </a:r>
            <a:r>
              <a:rPr lang="uk-UA" dirty="0"/>
              <a:t>. Внести зміни до таких законодавчих актів України:</a:t>
            </a:r>
          </a:p>
          <a:p>
            <a:pPr marL="0" indent="0">
              <a:buNone/>
            </a:pPr>
            <a:r>
              <a:rPr lang="uk-UA" b="1" dirty="0"/>
              <a:t>1. У </a:t>
            </a:r>
            <a:r>
              <a:rPr lang="uk-UA" b="1" u="sng" dirty="0">
                <a:hlinkClick r:id="rId2"/>
              </a:rPr>
              <a:t>Кодексі України про адміністративні правопорушення</a:t>
            </a:r>
            <a:r>
              <a:rPr lang="uk-UA" b="1" dirty="0"/>
              <a:t> (Відомості Верховної Ради УРСР, 1984 р., № 51, ст. 1122</a:t>
            </a:r>
            <a:r>
              <a:rPr lang="uk-UA" b="1" dirty="0" smtClean="0"/>
              <a:t>)</a:t>
            </a:r>
          </a:p>
          <a:p>
            <a:pPr marL="0" indent="0">
              <a:buNone/>
            </a:pPr>
            <a:r>
              <a:rPr lang="uk-UA" b="1" dirty="0"/>
              <a:t>2. У </a:t>
            </a:r>
            <a:r>
              <a:rPr lang="uk-UA" b="1" u="sng" dirty="0">
                <a:hlinkClick r:id="rId3"/>
              </a:rPr>
              <a:t>Законі України</a:t>
            </a:r>
            <a:r>
              <a:rPr lang="uk-UA" b="1" dirty="0"/>
              <a:t> "Про освіту" (Відомості Верховної Ради України, 2017 р., № 38-39, ст. 380):</a:t>
            </a:r>
            <a:endParaRPr lang="uk-UA" dirty="0"/>
          </a:p>
          <a:p>
            <a:endParaRPr lang="uk-UA" dirty="0"/>
          </a:p>
          <a:p>
            <a:endParaRPr lang="uk-UA" dirty="0"/>
          </a:p>
        </p:txBody>
      </p:sp>
    </p:spTree>
    <p:extLst>
      <p:ext uri="{BB962C8B-B14F-4D97-AF65-F5344CB8AC3E}">
        <p14:creationId xmlns:p14="http://schemas.microsoft.com/office/powerpoint/2010/main" val="327627685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260648"/>
            <a:ext cx="8229600" cy="7704856"/>
          </a:xfrm>
        </p:spPr>
        <p:txBody>
          <a:bodyPr>
            <a:normAutofit fontScale="25000" lnSpcReduction="20000"/>
          </a:bodyPr>
          <a:lstStyle/>
          <a:p>
            <a:pPr marL="0" indent="0">
              <a:buNone/>
            </a:pPr>
            <a:r>
              <a:rPr lang="uk-UA" sz="10000" b="1" dirty="0"/>
              <a:t>1. У </a:t>
            </a:r>
            <a:r>
              <a:rPr lang="uk-UA" sz="10000" b="1" u="sng" dirty="0">
                <a:hlinkClick r:id="rId2"/>
              </a:rPr>
              <a:t>Кодексі України про адміністративні правопорушення</a:t>
            </a:r>
            <a:r>
              <a:rPr lang="uk-UA" sz="10000" b="1" dirty="0"/>
              <a:t> (Відомості Верховної Ради УРСР, 1984 р., № 51, ст. 1122):</a:t>
            </a:r>
            <a:endParaRPr lang="uk-UA" sz="10000" dirty="0"/>
          </a:p>
          <a:p>
            <a:pPr marL="0" indent="0">
              <a:buNone/>
            </a:pPr>
            <a:r>
              <a:rPr lang="uk-UA" sz="10000" dirty="0"/>
              <a:t>1) </a:t>
            </a:r>
            <a:r>
              <a:rPr lang="uk-UA" sz="10000" u="sng" dirty="0">
                <a:hlinkClick r:id="rId2"/>
              </a:rPr>
              <a:t>частину другу</a:t>
            </a:r>
            <a:r>
              <a:rPr lang="uk-UA" sz="10000" dirty="0"/>
              <a:t> статті 13 після цифр "173" доповнити цифрами "173-4";</a:t>
            </a:r>
          </a:p>
          <a:p>
            <a:pPr marL="0" indent="0">
              <a:buNone/>
            </a:pPr>
            <a:r>
              <a:rPr lang="uk-UA" sz="10000" dirty="0"/>
              <a:t>2) доповнити статтею 173-4 такого змісту:</a:t>
            </a:r>
          </a:p>
          <a:p>
            <a:pPr marL="0" indent="0">
              <a:buNone/>
            </a:pPr>
            <a:r>
              <a:rPr lang="uk-UA" sz="10000" dirty="0"/>
              <a:t>"</a:t>
            </a:r>
            <a:r>
              <a:rPr lang="uk-UA" sz="10000" dirty="0">
                <a:solidFill>
                  <a:srgbClr val="00B0F0"/>
                </a:solidFill>
              </a:rPr>
              <a:t>Стаття </a:t>
            </a:r>
            <a:r>
              <a:rPr lang="uk-UA" sz="10000" dirty="0" smtClean="0">
                <a:solidFill>
                  <a:srgbClr val="00B0F0"/>
                </a:solidFill>
              </a:rPr>
              <a:t>173-4</a:t>
            </a:r>
            <a:r>
              <a:rPr lang="uk-UA" sz="10000" dirty="0">
                <a:solidFill>
                  <a:srgbClr val="00B0F0"/>
                </a:solidFill>
              </a:rPr>
              <a:t>. </a:t>
            </a:r>
            <a:r>
              <a:rPr lang="uk-UA" sz="10000" dirty="0" err="1">
                <a:solidFill>
                  <a:srgbClr val="00B0F0"/>
                </a:solidFill>
              </a:rPr>
              <a:t>Булінг</a:t>
            </a:r>
            <a:r>
              <a:rPr lang="uk-UA" sz="10000" dirty="0">
                <a:solidFill>
                  <a:srgbClr val="00B0F0"/>
                </a:solidFill>
              </a:rPr>
              <a:t> (цькування) учасника освітнього процесу</a:t>
            </a:r>
          </a:p>
          <a:p>
            <a:pPr marL="0" indent="0">
              <a:buNone/>
            </a:pPr>
            <a:r>
              <a:rPr lang="uk-UA" sz="10000" b="1" dirty="0" err="1">
                <a:solidFill>
                  <a:srgbClr val="FF0000"/>
                </a:solidFill>
              </a:rPr>
              <a:t>Булінг</a:t>
            </a:r>
            <a:r>
              <a:rPr lang="uk-UA" sz="10000" b="1" dirty="0">
                <a:solidFill>
                  <a:srgbClr val="FF0000"/>
                </a:solidFill>
              </a:rPr>
              <a:t> (цькування), </a:t>
            </a:r>
            <a:r>
              <a:rPr lang="uk-UA" sz="10000" dirty="0"/>
              <a:t>тобто діяння учасників освітнього процесу, які полягають у психологічному, фізичному, економічному, сексуальному насильстві, у тому числі із застосуванням засобів електронних комунікацій, що вчиняються стосовно малолітньої чи неповнолітньої особи або такою особою стосовно інших учасників освітнього процесу, внаслідок чого могла бути чи була заподіяна шкода психічному або фізичному здоров’ю потерпілого, -</a:t>
            </a:r>
          </a:p>
          <a:p>
            <a:pPr marL="0" indent="0">
              <a:buNone/>
            </a:pPr>
            <a:r>
              <a:rPr lang="uk-UA" sz="10000" b="1" dirty="0">
                <a:solidFill>
                  <a:srgbClr val="00B050"/>
                </a:solidFill>
              </a:rPr>
              <a:t>тягне за собою накладення штрафу від п’ятдесяти до ста неоподатковуваних мінімумів доходів громадян або громадські роботи на строк від двадцяти до сорока годин</a:t>
            </a:r>
            <a:r>
              <a:rPr lang="uk-UA" sz="10000" b="1" dirty="0"/>
              <a:t>.</a:t>
            </a:r>
          </a:p>
          <a:p>
            <a:endParaRPr lang="uk-UA" dirty="0"/>
          </a:p>
        </p:txBody>
      </p:sp>
    </p:spTree>
    <p:extLst>
      <p:ext uri="{BB962C8B-B14F-4D97-AF65-F5344CB8AC3E}">
        <p14:creationId xmlns:p14="http://schemas.microsoft.com/office/powerpoint/2010/main" val="241337333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696744"/>
          </a:xfrm>
        </p:spPr>
        <p:txBody>
          <a:bodyPr>
            <a:normAutofit fontScale="92500" lnSpcReduction="10000"/>
          </a:bodyPr>
          <a:lstStyle/>
          <a:p>
            <a:pPr marL="0" indent="0">
              <a:buNone/>
            </a:pPr>
            <a:r>
              <a:rPr lang="uk-UA" sz="4500" dirty="0"/>
              <a:t>Діяння, передбачене </a:t>
            </a:r>
            <a:r>
              <a:rPr lang="uk-UA" sz="4500" dirty="0">
                <a:solidFill>
                  <a:srgbClr val="FF0000"/>
                </a:solidFill>
              </a:rPr>
              <a:t>частиною першою</a:t>
            </a:r>
            <a:r>
              <a:rPr lang="uk-UA" sz="4500" dirty="0"/>
              <a:t> цієї статті, </a:t>
            </a:r>
            <a:r>
              <a:rPr lang="uk-UA" sz="4500" dirty="0">
                <a:solidFill>
                  <a:srgbClr val="FF0000"/>
                </a:solidFill>
              </a:rPr>
              <a:t>вчинене групою осіб або повторно протягом року після накладення адміністративного стягнення</a:t>
            </a:r>
            <a:r>
              <a:rPr lang="uk-UA" sz="4500" dirty="0"/>
              <a:t>, -</a:t>
            </a:r>
          </a:p>
          <a:p>
            <a:pPr marL="0" indent="0">
              <a:buNone/>
            </a:pPr>
            <a:r>
              <a:rPr lang="uk-UA" sz="4500" dirty="0"/>
              <a:t>тягне за собою </a:t>
            </a:r>
            <a:r>
              <a:rPr lang="uk-UA" sz="4500" dirty="0">
                <a:solidFill>
                  <a:srgbClr val="00B050"/>
                </a:solidFill>
              </a:rPr>
              <a:t>накладення штрафу від ста до двохсот неоподатковуваних мінімумів доходів громадян або громадські роботи на строк від сорока до шістдесяти годин.</a:t>
            </a:r>
          </a:p>
          <a:p>
            <a:endParaRPr lang="uk-UA" dirty="0"/>
          </a:p>
        </p:txBody>
      </p:sp>
    </p:spTree>
    <p:extLst>
      <p:ext uri="{BB962C8B-B14F-4D97-AF65-F5344CB8AC3E}">
        <p14:creationId xmlns:p14="http://schemas.microsoft.com/office/powerpoint/2010/main" val="35337431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6525344"/>
          </a:xfrm>
        </p:spPr>
        <p:txBody>
          <a:bodyPr>
            <a:normAutofit fontScale="92500" lnSpcReduction="20000"/>
          </a:bodyPr>
          <a:lstStyle/>
          <a:p>
            <a:pPr marL="0" indent="0">
              <a:buNone/>
            </a:pPr>
            <a:r>
              <a:rPr lang="uk-UA" sz="4500" dirty="0"/>
              <a:t>Діяння, передбачене </a:t>
            </a:r>
            <a:r>
              <a:rPr lang="uk-UA" sz="4500" dirty="0">
                <a:solidFill>
                  <a:srgbClr val="FF0000"/>
                </a:solidFill>
              </a:rPr>
              <a:t>частиною першою </a:t>
            </a:r>
            <a:r>
              <a:rPr lang="uk-UA" sz="4500" dirty="0"/>
              <a:t>цієї статті, </a:t>
            </a:r>
            <a:r>
              <a:rPr lang="uk-UA" sz="4500" dirty="0">
                <a:solidFill>
                  <a:srgbClr val="FF0000"/>
                </a:solidFill>
              </a:rPr>
              <a:t>вчинене малолітніми або неповнолітніми особами віком від чотирнадцяти до шістнадцяти років</a:t>
            </a:r>
            <a:r>
              <a:rPr lang="uk-UA" sz="4500" dirty="0"/>
              <a:t>, -</a:t>
            </a:r>
          </a:p>
          <a:p>
            <a:pPr marL="0" indent="0">
              <a:buNone/>
            </a:pPr>
            <a:r>
              <a:rPr lang="uk-UA" sz="4500" dirty="0"/>
              <a:t>тягне за собою </a:t>
            </a:r>
            <a:r>
              <a:rPr lang="uk-UA" sz="4500" b="1" dirty="0">
                <a:solidFill>
                  <a:srgbClr val="00B050"/>
                </a:solidFill>
              </a:rPr>
              <a:t>накладення штрафу на батьків або осіб, які їх замінюють, від п’ятдесяти до ста неоподатковуваних мінімумів доходів громадян або громадські роботи на строк від двадцяти до сорока годин.</a:t>
            </a:r>
          </a:p>
          <a:p>
            <a:endParaRPr lang="uk-UA" dirty="0"/>
          </a:p>
        </p:txBody>
      </p:sp>
    </p:spTree>
    <p:extLst>
      <p:ext uri="{BB962C8B-B14F-4D97-AF65-F5344CB8AC3E}">
        <p14:creationId xmlns:p14="http://schemas.microsoft.com/office/powerpoint/2010/main" val="4227307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5793507"/>
          </a:xfrm>
        </p:spPr>
        <p:txBody>
          <a:bodyPr>
            <a:normAutofit/>
          </a:bodyPr>
          <a:lstStyle/>
          <a:p>
            <a:pPr marL="0" indent="0">
              <a:buNone/>
            </a:pPr>
            <a:r>
              <a:rPr lang="uk-UA" dirty="0"/>
              <a:t>Діяння, передбачене </a:t>
            </a:r>
            <a:r>
              <a:rPr lang="uk-UA" dirty="0">
                <a:solidFill>
                  <a:srgbClr val="00B050"/>
                </a:solidFill>
              </a:rPr>
              <a:t>частиною другою </a:t>
            </a:r>
            <a:r>
              <a:rPr lang="uk-UA" dirty="0"/>
              <a:t>цієї статті, </a:t>
            </a:r>
            <a:r>
              <a:rPr lang="uk-UA" dirty="0">
                <a:solidFill>
                  <a:srgbClr val="FF0000"/>
                </a:solidFill>
              </a:rPr>
              <a:t>вчинене малолітньою або неповнолітньою особою віком від чотирнадцяти до шістнадцяти років</a:t>
            </a:r>
            <a:r>
              <a:rPr lang="uk-UA" dirty="0"/>
              <a:t>, -</a:t>
            </a:r>
          </a:p>
          <a:p>
            <a:pPr marL="0" indent="0">
              <a:buNone/>
            </a:pPr>
            <a:r>
              <a:rPr lang="uk-UA" dirty="0"/>
              <a:t>тягне за собою накладення штрафу на батьків або осіб, які їх замінюють, від ста до двохсот неоподатковуваних мінімумів доходів громадян або громадські роботи на строк від сорока до шістдесяти годин.</a:t>
            </a:r>
          </a:p>
          <a:p>
            <a:endParaRPr lang="uk-UA" dirty="0"/>
          </a:p>
        </p:txBody>
      </p:sp>
    </p:spTree>
    <p:extLst>
      <p:ext uri="{BB962C8B-B14F-4D97-AF65-F5344CB8AC3E}">
        <p14:creationId xmlns:p14="http://schemas.microsoft.com/office/powerpoint/2010/main" val="5165887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336704"/>
          </a:xfrm>
        </p:spPr>
        <p:txBody>
          <a:bodyPr>
            <a:normAutofit/>
          </a:bodyPr>
          <a:lstStyle/>
          <a:p>
            <a:pPr marL="0" indent="0">
              <a:buNone/>
            </a:pPr>
            <a:r>
              <a:rPr lang="uk-UA" dirty="0">
                <a:solidFill>
                  <a:srgbClr val="00B0F0"/>
                </a:solidFill>
              </a:rPr>
              <a:t>Неповідомлення керівником закладу освіти уповноваженим підрозділам органів Національної поліції України про випадки булінгу (цькування) учасника освітнього процесу -</a:t>
            </a:r>
          </a:p>
          <a:p>
            <a:pPr marL="0" indent="0">
              <a:buNone/>
            </a:pPr>
            <a:r>
              <a:rPr lang="uk-UA" dirty="0"/>
              <a:t>тягне за собою накладення штрафу </a:t>
            </a:r>
            <a:r>
              <a:rPr lang="uk-UA" dirty="0">
                <a:solidFill>
                  <a:srgbClr val="FF0000"/>
                </a:solidFill>
              </a:rPr>
              <a:t>від п’ятдесяти до ста неоподатковуваних мінімумів </a:t>
            </a:r>
            <a:r>
              <a:rPr lang="uk-UA" dirty="0"/>
              <a:t>доходів громадян </a:t>
            </a:r>
            <a:r>
              <a:rPr lang="uk-UA" dirty="0">
                <a:solidFill>
                  <a:srgbClr val="FF0000"/>
                </a:solidFill>
              </a:rPr>
              <a:t>або виправні роботи на строк до одного місяця з відрахуванням до двадцяти процентів заробітку</a:t>
            </a:r>
            <a:r>
              <a:rPr lang="uk-UA" dirty="0"/>
              <a:t>";</a:t>
            </a:r>
          </a:p>
          <a:p>
            <a:endParaRPr lang="uk-UA" dirty="0"/>
          </a:p>
        </p:txBody>
      </p:sp>
    </p:spTree>
    <p:extLst>
      <p:ext uri="{BB962C8B-B14F-4D97-AF65-F5344CB8AC3E}">
        <p14:creationId xmlns:p14="http://schemas.microsoft.com/office/powerpoint/2010/main" val="501612359"/>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1774</Words>
  <Application>Microsoft Office PowerPoint</Application>
  <PresentationFormat>Экран (4:3)</PresentationFormat>
  <Paragraphs>92</Paragraphs>
  <Slides>38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38</vt:i4>
      </vt:variant>
    </vt:vector>
  </HeadingPairs>
  <TitlesOfParts>
    <vt:vector size="39" baseType="lpstr">
      <vt:lpstr>Тема Office</vt:lpstr>
      <vt:lpstr>Про протидію булінгу (цькуванню)</vt:lpstr>
      <vt:lpstr>Всеукраїнська  інформаційна  кампанія  #CтопБулінг</vt:lpstr>
      <vt:lpstr>Презентация PowerPoint</vt:lpstr>
      <vt:lpstr>Верховна Рада України постановила: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2. У Законі України "Про освіту" (Відомості Верховної Ради України, 2017 р., № 38-39, ст. 380): </vt:lpstr>
      <vt:lpstr>Типовими ознаками булінгу (цькування) є: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План заходів затверджується наказом по ЗЗСО</vt:lpstr>
      <vt:lpstr>Презентация PowerPoint</vt:lpstr>
      <vt:lpstr>Презентация PowerPoint</vt:lpstr>
      <vt:lpstr>Презентация PowerPoint</vt:lpstr>
      <vt:lpstr>Внести зміни до номенклатури справ!</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Про протидію булінгу (цькуванню)</dc:title>
  <dc:creator>Popova1</dc:creator>
  <cp:lastModifiedBy>Nataly</cp:lastModifiedBy>
  <cp:revision>98</cp:revision>
  <cp:lastPrinted>2019-02-08T11:43:53Z</cp:lastPrinted>
  <dcterms:modified xsi:type="dcterms:W3CDTF">2019-02-18T19:38:47Z</dcterms:modified>
</cp:coreProperties>
</file>