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71" r:id="rId3"/>
    <p:sldId id="272" r:id="rId4"/>
  </p:sldIdLst>
  <p:sldSz cx="9144000" cy="6858000" type="screen4x3"/>
  <p:notesSz cx="7099300" cy="10234613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 useTimings="0">
    <p:present/>
    <p:sldAll/>
    <p:penClr>
      <a:srgbClr val="FF0000"/>
    </p:penClr>
  </p:showPr>
  <p:clrMru>
    <a:srgbClr val="006600"/>
    <a:srgbClr val="DDDDD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94" y="-6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13ABC0-8FD1-4494-A506-4E978A1A447F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13385D-665B-4438-89CD-B3681405E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D31DA-DC6F-4EFB-BB64-2BFE64F033E1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B00CB-51BE-459C-91C0-C3F0EFCC25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938387-63AD-4B65-935D-DD2861451890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F8360C-1FEB-4096-BCDF-33820B0CA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455F87-1F23-469A-8980-024C5231F375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52F19-A4A4-40F0-861C-97AE96DD35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20EA9-2078-444E-993C-899E05C2FEF3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62D514-585D-462D-BABD-53978DD9392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7921B-0A43-413D-B775-07059A73E004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310953-6BCD-43DF-B49E-58D0F224B2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72392-7299-452A-B7E6-08E98B809B59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100EC2-B9B2-43DD-BDEF-1A76E3A40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01F77F-079E-4EF0-9751-53EC7AA12EA6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09C8CF-66F5-4C47-8125-99C3E88900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BB1DC-0C90-4B27-8802-90AADC66A985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AEBF0-A019-468C-90FC-A2C0104D8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09389-326C-49C2-B5A2-9CE484437D57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592A4-477A-41C4-AEB6-78B6DF232A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415CE4-293B-4081-A69B-1B6AB4D4E136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6B7BC1-48FA-4237-BB83-096523CEE4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A4E999-8317-4368-824D-39EF043BC427}" type="datetimeFigureOut">
              <a:rPr lang="ru-RU"/>
              <a:pPr>
                <a:defRPr/>
              </a:pPr>
              <a:t>10.11.2015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C599A77-C3FE-4D8E-8071-17089C834D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zno-kharkiv.org.ua/" TargetMode="External"/><Relationship Id="rId2" Type="http://schemas.openxmlformats.org/officeDocument/2006/relationships/hyperlink" Target="mailto:office@zno-kharkiv.org.ua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1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3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3320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3324" name="Picture 2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5" name="Picture 2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3321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3322" name="Picture 2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3323" name="Picture 2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B5CF8A16-6B41-41C3-A5FF-6E5B36CCAB00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8313" y="0"/>
            <a:ext cx="8675687" cy="692150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uk-UA" sz="48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ЗНО – 2016:</a:t>
            </a:r>
            <a:endParaRPr lang="uk-UA" sz="12900" b="1">
              <a:solidFill>
                <a:schemeClr val="tx2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6" name="Picture 2" descr="D:\лого герб\Gerb ХРЦОЯ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0"/>
            <a:ext cx="900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609600" y="981075"/>
            <a:ext cx="4538663" cy="5616575"/>
          </a:xfrm>
          <a:prstGeom prst="bevel">
            <a:avLst>
              <a:gd name="adj" fmla="val 12500"/>
            </a:avLst>
          </a:prstGeom>
          <a:solidFill>
            <a:srgbClr val="C0C0C0">
              <a:alpha val="1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Предмети ЗНО</a:t>
            </a:r>
            <a:endParaRPr lang="ru-RU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endParaRPr lang="ru-RU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Українська мова і </a:t>
            </a:r>
          </a:p>
          <a:p>
            <a:pPr>
              <a:buFont typeface="Wingdings" pitchFamily="2" charset="2"/>
              <a:buNone/>
            </a:pP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література</a:t>
            </a:r>
            <a:r>
              <a:rPr lang="en-US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    </a:t>
            </a:r>
            <a:r>
              <a:rPr lang="en-US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05</a:t>
            </a: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.05.2016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Математика        11.05.2016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Історія України   13.05.2016</a:t>
            </a:r>
            <a:endParaRPr lang="ru-RU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Російська мова  03.06.2016 </a:t>
            </a:r>
          </a:p>
          <a:p>
            <a:pPr>
              <a:buFont typeface="Wingdings" pitchFamily="2" charset="2"/>
              <a:buChar char="ü"/>
            </a:pPr>
            <a:r>
              <a:rPr lang="uk-UA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спанська мова   06.06.2016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Англійська</a:t>
            </a:r>
            <a:r>
              <a:rPr lang="en-US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мова 07.06.2016 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Німецька мова    08.06.2016</a:t>
            </a:r>
          </a:p>
          <a:p>
            <a:pPr>
              <a:buFont typeface="Wingdings" pitchFamily="2" charset="2"/>
              <a:buChar char="ü"/>
            </a:pPr>
            <a:r>
              <a:rPr lang="ru-RU" sz="16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Французька</a:t>
            </a: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1600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мова   </a:t>
            </a: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09.06.2016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Біологія                10.06.2016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</a:t>
            </a:r>
            <a:r>
              <a:rPr lang="uk-UA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і</a:t>
            </a: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зика                   13.06.2016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Географія             15.06.2016</a:t>
            </a:r>
          </a:p>
          <a:p>
            <a:pPr>
              <a:buFont typeface="Wingdings" pitchFamily="2" charset="2"/>
              <a:buChar char="ü"/>
            </a:pPr>
            <a:r>
              <a:rPr lang="ru-RU" b="1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Хімія                      17.06.2016</a:t>
            </a:r>
            <a:endParaRPr lang="uk-UA" b="1">
              <a:solidFill>
                <a:schemeClr val="accent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endParaRPr lang="ru-RU" b="1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5148263" y="3716338"/>
            <a:ext cx="3779837" cy="2881312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Тести </a:t>
            </a:r>
          </a:p>
          <a:p>
            <a:pPr algn="ctr"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поглибленого рівня </a:t>
            </a:r>
          </a:p>
          <a:p>
            <a:pPr algn="ctr"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складності 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–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Відсутні</a:t>
            </a:r>
          </a:p>
          <a:p>
            <a:pPr algn="ctr">
              <a:defRPr/>
            </a:pP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5148263" y="981075"/>
            <a:ext cx="3816350" cy="23764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uk-UA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Реєстрація на ЗНО-2016</a:t>
            </a:r>
          </a:p>
          <a:p>
            <a:pPr algn="ctr"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01.02 </a:t>
            </a: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–</a:t>
            </a: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04.03.2016 р. </a:t>
            </a:r>
          </a:p>
          <a:p>
            <a:pPr algn="ctr"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Максимальна кількість </a:t>
            </a:r>
          </a:p>
          <a:p>
            <a:pPr algn="ctr"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предметів ЗНО </a:t>
            </a: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–</a:t>
            </a:r>
            <a:r>
              <a:rPr lang="uk-UA" b="1">
                <a:effectLst>
                  <a:outerShdw blurRad="38100" dist="38100" dir="2700000" algn="tl">
                    <a:srgbClr val="FFFFFF"/>
                  </a:outerShdw>
                </a:effectLst>
              </a:rPr>
              <a:t> </a:t>
            </a:r>
          </a:p>
          <a:p>
            <a:pPr algn="ctr">
              <a:defRPr/>
            </a:pPr>
            <a:r>
              <a:rPr lang="uk-UA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чотири</a:t>
            </a:r>
          </a:p>
          <a:p>
            <a:pPr algn="ctr">
              <a:defRPr/>
            </a:pPr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37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4344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4348" name="Picture 2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9" name="Picture 2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4345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4346" name="Picture 2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4347" name="Picture 26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13" name="Номер слайда 12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AF778A75-EBE0-42DB-8693-7EA0DE3F017F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14" name="Заголовок 1"/>
          <p:cNvSpPr txBox="1">
            <a:spLocks/>
          </p:cNvSpPr>
          <p:nvPr/>
        </p:nvSpPr>
        <p:spPr>
          <a:xfrm>
            <a:off x="468313" y="0"/>
            <a:ext cx="8675687" cy="827088"/>
          </a:xfrm>
          <a:prstGeom prst="rect">
            <a:avLst/>
          </a:prstGeom>
        </p:spPr>
        <p:txBody>
          <a:bodyPr/>
          <a:lstStyle/>
          <a:p>
            <a:pPr algn="ctr">
              <a:defRPr/>
            </a:pPr>
            <a:r>
              <a:rPr lang="uk-UA" sz="54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ЗНО – 2016:</a:t>
            </a:r>
          </a:p>
          <a:p>
            <a:pPr algn="ctr">
              <a:defRPr/>
            </a:pPr>
            <a:endParaRPr lang="uk-UA" sz="14200" b="1">
              <a:solidFill>
                <a:schemeClr val="accent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40" name="Picture 2" descr="D:\лого герб\Gerb ХРЦОЯ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43888" y="0"/>
            <a:ext cx="900112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65" name="AutoShape 13"/>
          <p:cNvSpPr>
            <a:spLocks noChangeArrowheads="1"/>
          </p:cNvSpPr>
          <p:nvPr/>
        </p:nvSpPr>
        <p:spPr bwMode="auto">
          <a:xfrm>
            <a:off x="611188" y="981075"/>
            <a:ext cx="4176712" cy="5399088"/>
          </a:xfrm>
          <a:prstGeom prst="bevel">
            <a:avLst>
              <a:gd name="adj" fmla="val 12500"/>
            </a:avLst>
          </a:prstGeom>
          <a:solidFill>
            <a:srgbClr val="C0C0C0">
              <a:alpha val="16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ЗНО</a:t>
            </a: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=ДПА,</a:t>
            </a:r>
          </a:p>
          <a:p>
            <a:pPr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випускникам ЗНЗ</a:t>
            </a:r>
          </a:p>
          <a:p>
            <a:pPr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зараховується як ДПА:</a:t>
            </a:r>
          </a:p>
          <a:p>
            <a:pPr>
              <a:defRPr/>
            </a:pPr>
            <a:endParaRPr lang="ru-RU" sz="90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  <a:defRPr/>
            </a:pPr>
            <a:r>
              <a:rPr lang="ru-RU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Українська мова 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000" b="1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05.05.2016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Математика</a:t>
            </a:r>
          </a:p>
          <a:p>
            <a:pPr>
              <a:buFont typeface="Wingdings" pitchFamily="2" charset="2"/>
              <a:buNone/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11.05.2016</a:t>
            </a:r>
          </a:p>
          <a:p>
            <a:pPr>
              <a:buFont typeface="Wingdings" pitchFamily="2" charset="2"/>
              <a:buChar char="ü"/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Історія України</a:t>
            </a:r>
            <a:endParaRPr lang="en-US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(період ХХ </a:t>
            </a: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/>
              </a:rPr>
              <a:t>–</a:t>
            </a: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</a:p>
          <a:p>
            <a:pPr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початок ХХІ ст.)</a:t>
            </a: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13.05.2016</a:t>
            </a: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68" name="AutoShape 16"/>
          <p:cNvSpPr>
            <a:spLocks noChangeArrowheads="1"/>
          </p:cNvSpPr>
          <p:nvPr/>
        </p:nvSpPr>
        <p:spPr bwMode="auto">
          <a:xfrm>
            <a:off x="4787900" y="3644900"/>
            <a:ext cx="4176713" cy="2736850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r>
              <a:rPr lang="ru-RU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ЗНО (03.06.2016 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/>
              </a:rPr>
              <a:t>–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17.06.2016) </a:t>
            </a:r>
          </a:p>
          <a:p>
            <a:pPr algn="ctr">
              <a:defRPr/>
            </a:pP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   </a:t>
            </a: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решта предметів</a:t>
            </a:r>
            <a:r>
              <a:rPr lang="ru-RU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 ЗНО</a:t>
            </a:r>
          </a:p>
          <a:p>
            <a:pPr algn="ctr">
              <a:defRPr/>
            </a:pPr>
            <a:endParaRPr lang="uk-UA" sz="2000" b="1"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Результати ЗНО</a:t>
            </a:r>
          </a:p>
          <a:p>
            <a:pPr algn="ctr"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 08.07.2016</a:t>
            </a: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defRPr/>
            </a:pP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3577" name="AutoShape 25"/>
          <p:cNvSpPr>
            <a:spLocks noChangeArrowheads="1"/>
          </p:cNvSpPr>
          <p:nvPr/>
        </p:nvSpPr>
        <p:spPr bwMode="auto">
          <a:xfrm>
            <a:off x="4787900" y="981075"/>
            <a:ext cx="4176713" cy="2376488"/>
          </a:xfrm>
          <a:prstGeom prst="bevel">
            <a:avLst>
              <a:gd name="adj" fmla="val 12500"/>
            </a:avLst>
          </a:prstGeom>
          <a:gradFill rotWithShape="1">
            <a:gsLst>
              <a:gs pos="0">
                <a:srgbClr val="C0C0C0">
                  <a:alpha val="16000"/>
                </a:srgbClr>
              </a:gs>
              <a:gs pos="100000">
                <a:srgbClr val="C2C2C2">
                  <a:alpha val="69000"/>
                </a:srgbClr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>
              <a:defRPr/>
            </a:pPr>
            <a:endParaRPr lang="en-US" b="1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uk-UA" sz="2000" b="1">
                <a:effectLst>
                  <a:outerShdw blurRad="38100" dist="38100" dir="2700000" algn="tl">
                    <a:srgbClr val="FFFFFF"/>
                  </a:outerShdw>
                </a:effectLst>
              </a:rPr>
              <a:t>Результати ЗНО=ДПА</a:t>
            </a:r>
          </a:p>
          <a:p>
            <a:pPr algn="ctr">
              <a:defRPr/>
            </a:pPr>
            <a:r>
              <a:rPr lang="uk-UA" sz="2000" b="1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до 31.05.2016</a:t>
            </a:r>
            <a:endParaRPr lang="ru-RU" sz="2000" b="1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 Box 6"/>
          <p:cNvSpPr txBox="1">
            <a:spLocks noChangeArrowheads="1"/>
          </p:cNvSpPr>
          <p:nvPr/>
        </p:nvSpPr>
        <p:spPr bwMode="auto">
          <a:xfrm rot="-806291">
            <a:off x="468313" y="5949950"/>
            <a:ext cx="19431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uk-UA">
              <a:latin typeface="Calibri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395288" y="0"/>
            <a:ext cx="80168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4000" b="1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КОНТАКТИ</a:t>
            </a:r>
            <a:endParaRPr lang="uk-UA" sz="4000" b="1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5363" name="Text Box 8"/>
          <p:cNvSpPr txBox="1">
            <a:spLocks noChangeArrowheads="1"/>
          </p:cNvSpPr>
          <p:nvPr/>
        </p:nvSpPr>
        <p:spPr bwMode="auto">
          <a:xfrm>
            <a:off x="539750" y="692150"/>
            <a:ext cx="8424863" cy="620553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/>
            <a:endParaRPr kumimoji="1" lang="en-US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Телефон інформаційної служби: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(057)705-07-37</a:t>
            </a: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Телефон служби методичної підтримки з предметів: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(057) 705-39-10</a:t>
            </a:r>
            <a:endParaRPr kumimoji="1" lang="en-US" sz="2800">
              <a:latin typeface="Times New Roman" pitchFamily="18" charset="0"/>
            </a:endParaRPr>
          </a:p>
          <a:p>
            <a:pPr eaLnBrk="0" hangingPunct="0"/>
            <a:endParaRPr kumimoji="1" lang="en-US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Електронна пошта: </a:t>
            </a:r>
          </a:p>
          <a:p>
            <a:pPr eaLnBrk="0" hangingPunct="0"/>
            <a:r>
              <a:rPr kumimoji="1" lang="en-US" sz="2800">
                <a:latin typeface="Times New Roman" pitchFamily="18" charset="0"/>
                <a:hlinkClick r:id="rId2"/>
              </a:rPr>
              <a:t>office@zno-kharkiv.org.ua</a:t>
            </a:r>
            <a:r>
              <a:rPr kumimoji="1" lang="uk-UA" sz="2800">
                <a:latin typeface="Times New Roman" pitchFamily="18" charset="0"/>
              </a:rPr>
              <a:t> </a:t>
            </a:r>
            <a:endParaRPr kumimoji="1" lang="en-US" sz="2800">
              <a:latin typeface="Times New Roman" pitchFamily="18" charset="0"/>
            </a:endParaRPr>
          </a:p>
          <a:p>
            <a:pPr eaLnBrk="0" hangingPunct="0"/>
            <a:endParaRPr kumimoji="1" lang="uk-UA" sz="900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Сайт: </a:t>
            </a:r>
            <a:endParaRPr kumimoji="1" lang="en-US" sz="2800" b="1">
              <a:latin typeface="Times New Roman" pitchFamily="18" charset="0"/>
            </a:endParaRPr>
          </a:p>
          <a:p>
            <a:pPr eaLnBrk="0" hangingPunct="0"/>
            <a:r>
              <a:rPr kumimoji="1" lang="en-US" sz="2800" u="sng">
                <a:latin typeface="Times New Roman" pitchFamily="18" charset="0"/>
                <a:hlinkClick r:id="rId3"/>
              </a:rPr>
              <a:t>www.zno-kharkiv.org.ua</a:t>
            </a:r>
            <a:r>
              <a:rPr kumimoji="1" lang="uk-UA" sz="2800" u="sng">
                <a:latin typeface="Times New Roman" pitchFamily="18" charset="0"/>
              </a:rPr>
              <a:t> </a:t>
            </a:r>
          </a:p>
          <a:p>
            <a:pPr eaLnBrk="0" hangingPunct="0"/>
            <a:endParaRPr kumimoji="1" lang="uk-UA" sz="1000" b="1" u="sng">
              <a:latin typeface="Times New Roman" pitchFamily="18" charset="0"/>
            </a:endParaRPr>
          </a:p>
          <a:p>
            <a:pPr eaLnBrk="0" hangingPunct="0"/>
            <a:r>
              <a:rPr kumimoji="1" lang="uk-UA" sz="2800" b="1">
                <a:latin typeface="Times New Roman" pitchFamily="18" charset="0"/>
              </a:rPr>
              <a:t>Адреса:</a:t>
            </a:r>
          </a:p>
          <a:p>
            <a:pPr eaLnBrk="0" hangingPunct="0"/>
            <a:r>
              <a:rPr kumimoji="1" lang="uk-UA" sz="2800">
                <a:latin typeface="Times New Roman" pitchFamily="18" charset="0"/>
              </a:rPr>
              <a:t>майдан Свободи, 6, офіс 463, м. Харків, 61022</a:t>
            </a:r>
          </a:p>
          <a:p>
            <a:pPr eaLnBrk="0" hangingPunct="0"/>
            <a:endParaRPr kumimoji="1" lang="uk-UA" sz="2800">
              <a:latin typeface="Times New Roman" pitchFamily="18" charset="0"/>
            </a:endParaRPr>
          </a:p>
          <a:p>
            <a:pPr eaLnBrk="0" hangingPunct="0"/>
            <a:endParaRPr kumimoji="1" lang="ru-RU" sz="2800">
              <a:latin typeface="Times New Roman" pitchFamily="18" charset="0"/>
            </a:endParaRPr>
          </a:p>
        </p:txBody>
      </p:sp>
      <p:pic>
        <p:nvPicPr>
          <p:cNvPr id="15364" name="Picture 2" descr="D:\лого герб\Gerb ХРЦОЯО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24750" y="188913"/>
            <a:ext cx="1312863" cy="1304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9ECC7D19-7B0F-4197-9BD3-97A3D15730F1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grpSp>
        <p:nvGrpSpPr>
          <p:cNvPr id="15366" name="Group 20"/>
          <p:cNvGrpSpPr>
            <a:grpSpLocks/>
          </p:cNvGrpSpPr>
          <p:nvPr/>
        </p:nvGrpSpPr>
        <p:grpSpPr bwMode="auto">
          <a:xfrm>
            <a:off x="0" y="0"/>
            <a:ext cx="395288" cy="6940550"/>
            <a:chOff x="1701" y="1854"/>
            <a:chExt cx="582" cy="13140"/>
          </a:xfrm>
        </p:grpSpPr>
        <p:grpSp>
          <p:nvGrpSpPr>
            <p:cNvPr id="15368" name="Group 21"/>
            <p:cNvGrpSpPr>
              <a:grpSpLocks/>
            </p:cNvGrpSpPr>
            <p:nvPr/>
          </p:nvGrpSpPr>
          <p:grpSpPr bwMode="auto">
            <a:xfrm>
              <a:off x="1701" y="1854"/>
              <a:ext cx="582" cy="6660"/>
              <a:chOff x="1701" y="1854"/>
              <a:chExt cx="582" cy="7740"/>
            </a:xfrm>
          </p:grpSpPr>
          <p:pic>
            <p:nvPicPr>
              <p:cNvPr id="15372" name="Picture 22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3" name="Picture 2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15369" name="Group 24"/>
            <p:cNvGrpSpPr>
              <a:grpSpLocks/>
            </p:cNvGrpSpPr>
            <p:nvPr/>
          </p:nvGrpSpPr>
          <p:grpSpPr bwMode="auto">
            <a:xfrm>
              <a:off x="1701" y="8334"/>
              <a:ext cx="582" cy="6660"/>
              <a:chOff x="1701" y="1854"/>
              <a:chExt cx="582" cy="7740"/>
            </a:xfrm>
          </p:grpSpPr>
          <p:pic>
            <p:nvPicPr>
              <p:cNvPr id="15370" name="Picture 2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185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5371" name="Picture 2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53" t="35471" r="55705" b="37825"/>
              <a:stretch>
                <a:fillRect/>
              </a:stretch>
            </p:blipFill>
            <p:spPr bwMode="auto">
              <a:xfrm>
                <a:off x="1701" y="5274"/>
                <a:ext cx="582" cy="43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pic>
        <p:nvPicPr>
          <p:cNvPr id="15367" name="Рисунок 22"/>
          <p:cNvPicPr>
            <a:picLocks noChangeAspect="1" noChangeArrowheads="1"/>
          </p:cNvPicPr>
          <p:nvPr/>
        </p:nvPicPr>
        <p:blipFill>
          <a:blip r:embed="rId6" cstate="print"/>
          <a:srcRect l="78986" t="31262" r="1772" b="61528"/>
          <a:stretch>
            <a:fillRect/>
          </a:stretch>
        </p:blipFill>
        <p:spPr bwMode="auto">
          <a:xfrm>
            <a:off x="6227763" y="5949950"/>
            <a:ext cx="252095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109</Words>
  <Application>Microsoft Office PowerPoint</Application>
  <PresentationFormat>Экран (4:3)</PresentationFormat>
  <Paragraphs>65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Перелік навчальних предметів,  з яких проходитиме ЗНО:</dc:title>
  <dc:creator>Natali</dc:creator>
  <cp:lastModifiedBy>Natali</cp:lastModifiedBy>
  <cp:revision>44</cp:revision>
  <dcterms:modified xsi:type="dcterms:W3CDTF">2015-11-10T15:19:37Z</dcterms:modified>
</cp:coreProperties>
</file>